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  <p:sldMasterId id="2147483712" r:id="rId2"/>
    <p:sldMasterId id="2147483694" r:id="rId3"/>
  </p:sldMasterIdLst>
  <p:notesMasterIdLst>
    <p:notesMasterId r:id="rId72"/>
  </p:notesMasterIdLst>
  <p:sldIdLst>
    <p:sldId id="267" r:id="rId4"/>
    <p:sldId id="274" r:id="rId5"/>
    <p:sldId id="273" r:id="rId6"/>
    <p:sldId id="261" r:id="rId7"/>
    <p:sldId id="258" r:id="rId8"/>
    <p:sldId id="276" r:id="rId9"/>
    <p:sldId id="2872" r:id="rId10"/>
    <p:sldId id="333" r:id="rId11"/>
    <p:sldId id="282" r:id="rId12"/>
    <p:sldId id="283" r:id="rId13"/>
    <p:sldId id="284" r:id="rId14"/>
    <p:sldId id="335" r:id="rId15"/>
    <p:sldId id="259" r:id="rId16"/>
    <p:sldId id="2873" r:id="rId17"/>
    <p:sldId id="278" r:id="rId18"/>
    <p:sldId id="288" r:id="rId19"/>
    <p:sldId id="290" r:id="rId20"/>
    <p:sldId id="264" r:id="rId21"/>
    <p:sldId id="270" r:id="rId22"/>
    <p:sldId id="2796" r:id="rId23"/>
    <p:sldId id="336" r:id="rId24"/>
    <p:sldId id="289" r:id="rId25"/>
    <p:sldId id="293" r:id="rId26"/>
    <p:sldId id="295" r:id="rId27"/>
    <p:sldId id="296" r:id="rId28"/>
    <p:sldId id="331" r:id="rId29"/>
    <p:sldId id="306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7" r:id="rId38"/>
    <p:sldId id="309" r:id="rId39"/>
    <p:sldId id="310" r:id="rId40"/>
    <p:sldId id="312" r:id="rId41"/>
    <p:sldId id="317" r:id="rId42"/>
    <p:sldId id="313" r:id="rId43"/>
    <p:sldId id="334" r:id="rId44"/>
    <p:sldId id="314" r:id="rId45"/>
    <p:sldId id="315" r:id="rId46"/>
    <p:sldId id="346" r:id="rId47"/>
    <p:sldId id="311" r:id="rId48"/>
    <p:sldId id="2797" r:id="rId49"/>
    <p:sldId id="316" r:id="rId50"/>
    <p:sldId id="323" r:id="rId51"/>
    <p:sldId id="2795" r:id="rId52"/>
    <p:sldId id="2874" r:id="rId53"/>
    <p:sldId id="2871" r:id="rId54"/>
    <p:sldId id="2730" r:id="rId55"/>
    <p:sldId id="2870" r:id="rId56"/>
    <p:sldId id="319" r:id="rId57"/>
    <p:sldId id="320" r:id="rId58"/>
    <p:sldId id="321" r:id="rId59"/>
    <p:sldId id="322" r:id="rId60"/>
    <p:sldId id="347" r:id="rId61"/>
    <p:sldId id="294" r:id="rId62"/>
    <p:sldId id="337" r:id="rId63"/>
    <p:sldId id="338" r:id="rId64"/>
    <p:sldId id="345" r:id="rId65"/>
    <p:sldId id="340" r:id="rId66"/>
    <p:sldId id="342" r:id="rId67"/>
    <p:sldId id="343" r:id="rId68"/>
    <p:sldId id="341" r:id="rId69"/>
    <p:sldId id="2793" r:id="rId70"/>
    <p:sldId id="2794" r:id="rId71"/>
  </p:sldIdLst>
  <p:sldSz cx="12192000" cy="6858000"/>
  <p:notesSz cx="6858000" cy="9144000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735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ffmann, Joachim (STS)" initials="HJ(" lastIdx="6" clrIdx="0">
    <p:extLst>
      <p:ext uri="{19B8F6BF-5375-455C-9EA6-DF929625EA0E}">
        <p15:presenceInfo xmlns:p15="http://schemas.microsoft.com/office/powerpoint/2012/main" userId="S-1-5-21-1202744845-3101423955-345487624-655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C0DF"/>
    <a:srgbClr val="DBF0ED"/>
    <a:srgbClr val="F56F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5887" autoAdjust="0"/>
  </p:normalViewPr>
  <p:slideViewPr>
    <p:cSldViewPr snapToGrid="0">
      <p:cViewPr varScale="1">
        <p:scale>
          <a:sx n="113" d="100"/>
          <a:sy n="113" d="100"/>
        </p:scale>
        <p:origin x="570" y="114"/>
      </p:cViewPr>
      <p:guideLst>
        <p:guide orient="horz" pos="2159"/>
        <p:guide pos="73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F02CA-77CB-4E54-B712-21E588799EE8}" type="datetimeFigureOut">
              <a:rPr lang="de-DE" smtClean="0"/>
              <a:t>14.10.2024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F729A-0AF0-4995-B32B-9504BC6896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79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0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5522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5737C5-1AF4-4256-B553-15B5BC6EF7D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411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6946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39FE5-823A-4CAC-8B39-93C7625A80A7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4146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F729A-0AF0-4995-B32B-9504BC68960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497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Handlungsfelder Nachhaltigkeit und Transfer sind in Bearbeitung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8CC42-7391-4C4E-8438-A659A7D7AE7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971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Handlungsfelder Nachhaltigkeit und Transfer sind in Bearbeitung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8CC42-7391-4C4E-8438-A659A7D7AE7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9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blipFill>
            <a:blip r:embed="rId2"/>
            <a:stretch>
              <a:fillRect/>
            </a:stretch>
          </a:blip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endParaRPr lang="de-DE" dirty="0"/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34pt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24pt </a:t>
            </a:r>
            <a:r>
              <a:rPr lang="de-DE" dirty="0" err="1"/>
              <a:t>bold</a:t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190524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969953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24499710-2D6F-5743-B9E5-F18E3B239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70680"/>
            <a:ext cx="12191999" cy="4404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412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3671066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  <p:pic>
        <p:nvPicPr>
          <p:cNvPr id="10" name="Bildplatzhalter 6">
            <a:extLst>
              <a:ext uri="{FF2B5EF4-FFF2-40B4-BE49-F238E27FC236}">
                <a16:creationId xmlns:a16="http://schemas.microsoft.com/office/drawing/2014/main" id="{08EE61D7-51FA-8445-A65A-B10C193BEE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70680"/>
            <a:ext cx="12191999" cy="455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4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2463-8150-4DAA-877D-A146C8C8C60A}" type="datetime1">
              <a:rPr lang="de-DE" smtClean="0"/>
              <a:t>14.10.2024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272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4683-D191-47F3-8302-BB2B36B1C86A}" type="datetime1">
              <a:rPr lang="de-DE" smtClean="0"/>
              <a:t>14.10.2024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020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BE91-4B1C-4025-AE57-60317864A3F3}" type="datetime1">
              <a:rPr lang="de-DE" smtClean="0"/>
              <a:t>14.10.2024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436743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5D93-083F-4B89-951E-D5F35A1BBEC8}" type="datetime1">
              <a:rPr lang="de-DE" smtClean="0"/>
              <a:t>14.10.2024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6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E158-F33A-4782-AFB5-03A3FD6F0AB2}" type="datetime1">
              <a:rPr lang="de-DE" smtClean="0"/>
              <a:t>14.10.2024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369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34pt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24pt </a:t>
            </a:r>
            <a:r>
              <a:rPr lang="de-DE" dirty="0" err="1"/>
              <a:t>bold</a:t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81375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endParaRPr lang="de-DE" dirty="0"/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34pt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24pt </a:t>
            </a:r>
            <a:r>
              <a:rPr lang="de-DE" dirty="0" err="1"/>
              <a:t>bold</a:t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3650839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Bildwelt-KIT-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3">
            <a:extLst>
              <a:ext uri="{FF2B5EF4-FFF2-40B4-BE49-F238E27FC236}">
                <a16:creationId xmlns:a16="http://schemas.microsoft.com/office/drawing/2014/main" id="{6C6A0023-0015-9240-95BC-F4252EAD05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308" y="3618000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34pt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24pt </a:t>
            </a:r>
            <a:r>
              <a:rPr lang="de-DE" dirty="0" err="1"/>
              <a:t>bold</a:t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2218825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00"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14.10.2024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4424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14.10.2024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853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14.10.2024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915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14.10.2024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36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14.10.2024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462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00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39907497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157FB1C4-03A2-5742-A484-BFCC04AE1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70680"/>
            <a:ext cx="12191999" cy="4404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4291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959810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Bildwelt-KIT-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3">
            <a:extLst>
              <a:ext uri="{FF2B5EF4-FFF2-40B4-BE49-F238E27FC236}">
                <a16:creationId xmlns:a16="http://schemas.microsoft.com/office/drawing/2014/main" id="{153A9B5E-D5F5-4943-9CE5-6CC8AD9849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800" y="3618383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34pt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24pt </a:t>
            </a:r>
            <a:r>
              <a:rPr lang="de-DE" dirty="0" err="1"/>
              <a:t>bold</a:t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22152682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  <p:pic>
        <p:nvPicPr>
          <p:cNvPr id="10" name="Bildplatzhalter 6">
            <a:extLst>
              <a:ext uri="{FF2B5EF4-FFF2-40B4-BE49-F238E27FC236}">
                <a16:creationId xmlns:a16="http://schemas.microsoft.com/office/drawing/2014/main" id="{08EE61D7-51FA-8445-A65A-B10C193BEE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70680"/>
            <a:ext cx="12191999" cy="455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22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2463-8150-4DAA-877D-A146C8C8C60A}" type="datetime1">
              <a:rPr lang="de-DE" smtClean="0"/>
              <a:t>14.10.2024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99257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4683-D191-47F3-8302-BB2B36B1C86A}" type="datetime1">
              <a:rPr lang="de-DE" smtClean="0"/>
              <a:t>14.10.2024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237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BE91-4B1C-4025-AE57-60317864A3F3}" type="datetime1">
              <a:rPr lang="de-DE" smtClean="0"/>
              <a:t>14.10.2024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42248036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5D93-083F-4B89-951E-D5F35A1BBEC8}" type="datetime1">
              <a:rPr lang="de-DE" smtClean="0"/>
              <a:t>14.10.2024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779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E158-F33A-4782-AFB5-03A3FD6F0AB2}" type="datetime1">
              <a:rPr lang="de-DE" smtClean="0"/>
              <a:t>14.10.2024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6495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34pt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24pt </a:t>
            </a:r>
            <a:r>
              <a:rPr lang="de-DE" dirty="0" err="1"/>
              <a:t>bold</a:t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2105999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Bildwelt-KIT-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3">
            <a:extLst>
              <a:ext uri="{FF2B5EF4-FFF2-40B4-BE49-F238E27FC236}">
                <a16:creationId xmlns:a16="http://schemas.microsoft.com/office/drawing/2014/main" id="{BC4D3CAE-ED4B-354B-A4F6-66C0D8B782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308" y="3618000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34pt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24pt </a:t>
            </a:r>
            <a:r>
              <a:rPr lang="de-DE" dirty="0" err="1"/>
              <a:t>bold</a:t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15192132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00"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14.10.2024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738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14.10.2024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977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00"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14.10.2024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952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14.10.2024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09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14.10.2024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3193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14.10.2024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7958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7427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3312286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8973510D-7EB2-DE48-B751-648EBCCCF1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70680"/>
            <a:ext cx="12191999" cy="4404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0659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28125659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  <p:pic>
        <p:nvPicPr>
          <p:cNvPr id="10" name="Bildplatzhalter 6">
            <a:extLst>
              <a:ext uri="{FF2B5EF4-FFF2-40B4-BE49-F238E27FC236}">
                <a16:creationId xmlns:a16="http://schemas.microsoft.com/office/drawing/2014/main" id="{08EE61D7-51FA-8445-A65A-B10C193BE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70680"/>
            <a:ext cx="12191999" cy="455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639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2463-8150-4DAA-877D-A146C8C8C60A}" type="datetime1">
              <a:rPr lang="de-DE" smtClean="0"/>
              <a:t>14.10.2024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36820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4683-D191-47F3-8302-BB2B36B1C86A}" type="datetime1">
              <a:rPr lang="de-DE" smtClean="0"/>
              <a:t>14.10.2024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154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14.10.2024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3860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BE91-4B1C-4025-AE57-60317864A3F3}" type="datetime1">
              <a:rPr lang="de-DE" smtClean="0"/>
              <a:t>14.10.2024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4663834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5D93-083F-4B89-951E-D5F35A1BBEC8}" type="datetime1">
              <a:rPr lang="de-DE" smtClean="0"/>
              <a:t>14.10.2024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3309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E158-F33A-4782-AFB5-03A3FD6F0AB2}" type="datetime1">
              <a:rPr lang="de-DE" smtClean="0"/>
              <a:t>14.10.2024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973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14.10.2024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113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14.10.2024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445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14.10.2024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47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16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 für Technologie (KIT)</a:t>
            </a:r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1200" smtClean="0"/>
            </a:lvl1pPr>
          </a:lstStyle>
          <a:p>
            <a:fld id="{6245B8D5-6333-46B0-B66F-CB871999619A}" type="datetime1">
              <a:rPr lang="de-DE" smtClean="0"/>
              <a:pPr/>
              <a:t>14.10.2024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/>
        </p:nvSpPr>
        <p:spPr>
          <a:xfrm>
            <a:off x="2267108" y="6329811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KIT – Die Forschungsuniversität in der Helmholtz-Gemeinschaft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7340601" y="6319881"/>
            <a:ext cx="4326737" cy="5381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dirty="0" err="1"/>
              <a:t>Vorname</a:t>
            </a:r>
            <a:r>
              <a:rPr lang="en-US" altLang="de-DE" sz="1200" dirty="0"/>
              <a:t> Name </a:t>
            </a:r>
            <a:r>
              <a:rPr lang="en-US" altLang="de-DE" sz="1200" dirty="0" err="1"/>
              <a:t>oder</a:t>
            </a:r>
            <a:r>
              <a:rPr lang="en-US" altLang="de-DE" sz="1200" dirty="0"/>
              <a:t> OE-</a:t>
            </a:r>
            <a:r>
              <a:rPr lang="en-US" altLang="de-DE" sz="1200" dirty="0" err="1"/>
              <a:t>Bezeichnung</a:t>
            </a:r>
            <a:endParaRPr lang="en-US" altLang="de-DE" sz="12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B978990-F548-4DBF-8142-A24718BD92B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5612" y="441464"/>
            <a:ext cx="1448387" cy="666959"/>
          </a:xfrm>
          <a:prstGeom prst="rect">
            <a:avLst/>
          </a:prstGeom>
        </p:spPr>
      </p:pic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34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733" r:id="rId2"/>
    <p:sldLayoutId id="2147483690" r:id="rId3"/>
    <p:sldLayoutId id="2147483675" r:id="rId4"/>
    <p:sldLayoutId id="2147483677" r:id="rId5"/>
    <p:sldLayoutId id="2147483687" r:id="rId6"/>
    <p:sldLayoutId id="2147483678" r:id="rId7"/>
    <p:sldLayoutId id="2147483686" r:id="rId8"/>
    <p:sldLayoutId id="2147483679" r:id="rId9"/>
    <p:sldLayoutId id="2147483688" r:id="rId10"/>
    <p:sldLayoutId id="2147483730" r:id="rId11"/>
    <p:sldLayoutId id="2147483689" r:id="rId12"/>
    <p:sldLayoutId id="2147483693" r:id="rId13"/>
    <p:sldLayoutId id="2147483680" r:id="rId14"/>
    <p:sldLayoutId id="2147483681" r:id="rId15"/>
    <p:sldLayoutId id="2147483682" r:id="rId16"/>
    <p:sldLayoutId id="2147483683" r:id="rId17"/>
    <p:sldLayoutId id="2147483684" r:id="rId18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1"/>
        </a:buBlip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1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1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1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1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2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 für Technologie (KIT)</a:t>
            </a:r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1200" smtClean="0"/>
            </a:lvl1pPr>
          </a:lstStyle>
          <a:p>
            <a:fld id="{6245B8D5-6333-46B0-B66F-CB871999619A}" type="datetime1">
              <a:rPr lang="de-DE" smtClean="0"/>
              <a:pPr/>
              <a:t>14.10.2024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/>
        </p:nvSpPr>
        <p:spPr>
          <a:xfrm>
            <a:off x="2267108" y="6329811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Prof. Max Mustermann - Präsentationstitel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7340601" y="6319881"/>
            <a:ext cx="4326737" cy="5381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dirty="0" err="1"/>
              <a:t>Bereich</a:t>
            </a:r>
            <a:r>
              <a:rPr lang="en-US" altLang="de-DE" sz="1200" dirty="0"/>
              <a:t>, </a:t>
            </a:r>
            <a:r>
              <a:rPr lang="en-US" altLang="de-DE" sz="1200" dirty="0" err="1"/>
              <a:t>Institut</a:t>
            </a:r>
            <a:r>
              <a:rPr lang="en-US" altLang="de-DE" sz="1200" dirty="0"/>
              <a:t>, DE/</a:t>
            </a:r>
            <a:r>
              <a:rPr lang="en-US" altLang="de-DE" sz="1200" dirty="0" err="1"/>
              <a:t>Stabsstelle</a:t>
            </a:r>
            <a:endParaRPr lang="en-US" altLang="de-DE" sz="12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B978990-F548-4DBF-8142-A24718BD92B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5612" y="441464"/>
            <a:ext cx="1448387" cy="666959"/>
          </a:xfrm>
          <a:prstGeom prst="rect">
            <a:avLst/>
          </a:prstGeom>
        </p:spPr>
      </p:pic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993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88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31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2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 für Technologie (KIT)</a:t>
            </a:r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1200" smtClean="0"/>
            </a:lvl1pPr>
          </a:lstStyle>
          <a:p>
            <a:fld id="{6245B8D5-6333-46B0-B66F-CB871999619A}" type="datetime1">
              <a:rPr lang="de-DE" smtClean="0"/>
              <a:pPr/>
              <a:t>14.10.2024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/>
        </p:nvSpPr>
        <p:spPr>
          <a:xfrm>
            <a:off x="2267108" y="6329811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Prof. Max Mustermann - Präsentationstitel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7340601" y="6319881"/>
            <a:ext cx="4326737" cy="5381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dirty="0" err="1"/>
              <a:t>Bereich</a:t>
            </a:r>
            <a:r>
              <a:rPr lang="en-US" altLang="de-DE" sz="1200" dirty="0"/>
              <a:t>, </a:t>
            </a:r>
            <a:r>
              <a:rPr lang="en-US" altLang="de-DE" sz="1200" dirty="0" err="1"/>
              <a:t>Institut</a:t>
            </a:r>
            <a:r>
              <a:rPr lang="en-US" altLang="de-DE" sz="1200" dirty="0"/>
              <a:t>, DE/</a:t>
            </a:r>
            <a:r>
              <a:rPr lang="en-US" altLang="de-DE" sz="1200" dirty="0" err="1"/>
              <a:t>Stabsstelle</a:t>
            </a:r>
            <a:endParaRPr lang="en-US" altLang="de-DE" sz="12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B978990-F548-4DBF-8142-A24718BD92B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5612" y="441464"/>
            <a:ext cx="1448387" cy="666959"/>
          </a:xfrm>
          <a:prstGeom prst="rect">
            <a:avLst/>
          </a:prstGeom>
        </p:spPr>
      </p:pic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993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21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32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2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5" Type="http://schemas.openxmlformats.org/officeDocument/2006/relationships/image" Target="../media/image101.pn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Relationship Id="rId14" Type="http://schemas.openxmlformats.org/officeDocument/2006/relationships/image" Target="../media/image10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5.jpeg"/><Relationship Id="rId11" Type="http://schemas.openxmlformats.org/officeDocument/2006/relationships/image" Target="../media/image140.jpeg"/><Relationship Id="rId5" Type="http://schemas.openxmlformats.org/officeDocument/2006/relationships/image" Target="../media/image134.png"/><Relationship Id="rId10" Type="http://schemas.openxmlformats.org/officeDocument/2006/relationships/image" Target="../media/image139.jpe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11" Type="http://schemas.openxmlformats.org/officeDocument/2006/relationships/image" Target="../media/image33.jp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jpeg"/><Relationship Id="rId9" Type="http://schemas.openxmlformats.org/officeDocument/2006/relationships/image" Target="../media/image14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jpe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1.png"/><Relationship Id="rId5" Type="http://schemas.openxmlformats.org/officeDocument/2006/relationships/image" Target="../media/image150.jpeg"/><Relationship Id="rId4" Type="http://schemas.openxmlformats.org/officeDocument/2006/relationships/image" Target="../media/image1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/>
          <p:cNvSpPr>
            <a:spLocks noGrp="1"/>
          </p:cNvSpPr>
          <p:nvPr>
            <p:ph type="pic" sz="quarter" idx="10"/>
          </p:nvPr>
        </p:nvSpPr>
        <p:spPr>
          <a:xfrm>
            <a:off x="156308" y="3618384"/>
            <a:ext cx="11904459" cy="2707437"/>
          </a:xfrm>
        </p:spPr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de-DE" sz="2600" spc="-5" dirty="0"/>
              <a:t>Das KIT </a:t>
            </a:r>
            <a:r>
              <a:rPr lang="de-DE" sz="2600" dirty="0"/>
              <a:t>– </a:t>
            </a:r>
            <a:r>
              <a:rPr lang="de-DE" sz="2600" spc="-5" dirty="0"/>
              <a:t>Die</a:t>
            </a:r>
            <a:r>
              <a:rPr lang="de-DE" sz="2600" spc="-75" dirty="0"/>
              <a:t> </a:t>
            </a:r>
            <a:r>
              <a:rPr lang="de-DE" sz="2600" dirty="0"/>
              <a:t>Forschungsuniversität  in der</a:t>
            </a:r>
            <a:r>
              <a:rPr lang="de-DE" sz="2600" spc="-105" dirty="0"/>
              <a:t> </a:t>
            </a:r>
            <a:r>
              <a:rPr lang="de-DE" sz="2600" spc="-5" dirty="0"/>
              <a:t>Helmholtz-Gemeinschaft</a:t>
            </a:r>
            <a:endParaRPr lang="de-DE" sz="2600" dirty="0"/>
          </a:p>
          <a:p>
            <a:endParaRPr lang="de-DE" dirty="0"/>
          </a:p>
        </p:txBody>
      </p:sp>
      <p:pic>
        <p:nvPicPr>
          <p:cNvPr id="9" name="Bildplatzhalter 4">
            <a:extLst>
              <a:ext uri="{FF2B5EF4-FFF2-40B4-BE49-F238E27FC236}">
                <a16:creationId xmlns:a16="http://schemas.microsoft.com/office/drawing/2014/main" id="{A3F6E5F6-8DF6-43F4-AF13-EC7367543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61" y="3634967"/>
            <a:ext cx="11879384" cy="2732664"/>
          </a:xfrm>
          <a:prstGeom prst="round2DiagRect">
            <a:avLst>
              <a:gd name="adj1" fmla="val 0"/>
              <a:gd name="adj2" fmla="val 8317"/>
            </a:avLst>
          </a:prstGeom>
          <a:blipFill>
            <a:blip r:embed="rId3"/>
            <a:stretch>
              <a:fillRect/>
            </a:stretch>
          </a:blipFill>
          <a:ln w="12700">
            <a:solidFill>
              <a:schemeClr val="bg2"/>
            </a:solidFill>
          </a:ln>
        </p:spPr>
      </p:pic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51D6ED7-A315-4302-BA1D-842AB5D26A0D}"/>
              </a:ext>
            </a:extLst>
          </p:cNvPr>
          <p:cNvSpPr txBox="1">
            <a:spLocks/>
          </p:cNvSpPr>
          <p:nvPr/>
        </p:nvSpPr>
        <p:spPr>
          <a:xfrm>
            <a:off x="509292" y="3267908"/>
            <a:ext cx="11350730" cy="2666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 typeface="Arial" panose="020B0604020202020204" pitchFamily="34" charset="0"/>
              <a:buNone/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0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7550" indent="0" algn="l" defTabSz="67407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150" indent="0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100" indent="0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453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44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436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427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0" dirty="0"/>
              <a:t>Stand: Oktober 2024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D36F14E7-412C-4720-AADA-7357A8F71B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7258" y="2798339"/>
            <a:ext cx="8515675" cy="285115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Vorname Name </a:t>
            </a:r>
            <a:r>
              <a:rPr lang="de-DE" b="0" i="1" dirty="0"/>
              <a:t>(entsprechend einfügen)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644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10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75724"/>
          </a:xfrm>
        </p:spPr>
        <p:txBody>
          <a:bodyPr/>
          <a:lstStyle/>
          <a:p>
            <a:pPr marL="16928"/>
            <a:r>
              <a:rPr lang="de-DE" kern="0" dirty="0"/>
              <a:t>Profilschärfende Themen </a:t>
            </a:r>
            <a:r>
              <a:rPr lang="de-DE" kern="0" spc="-7" dirty="0"/>
              <a:t>am </a:t>
            </a:r>
            <a:r>
              <a:rPr lang="de-DE" kern="0" spc="-80" dirty="0"/>
              <a:t>KIT:</a:t>
            </a:r>
            <a:r>
              <a:rPr lang="de-DE" kern="0" spc="-93" dirty="0"/>
              <a:t> </a:t>
            </a:r>
            <a:r>
              <a:rPr lang="de-DE" kern="0" dirty="0"/>
              <a:t>Mobilität</a:t>
            </a:r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" y="1770678"/>
            <a:ext cx="12188009" cy="4558316"/>
          </a:xfrm>
        </p:spPr>
      </p:pic>
      <p:sp>
        <p:nvSpPr>
          <p:cNvPr id="7" name="object 7"/>
          <p:cNvSpPr txBox="1"/>
          <p:nvPr/>
        </p:nvSpPr>
        <p:spPr>
          <a:xfrm>
            <a:off x="551942" y="5736803"/>
            <a:ext cx="1006376" cy="2051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sz="1333" b="1" spc="40" dirty="0">
                <a:solidFill>
                  <a:schemeClr val="bg1"/>
                </a:solidFill>
                <a:latin typeface="Arial"/>
                <a:cs typeface="Arial"/>
              </a:rPr>
              <a:t>MOBILITÄT</a:t>
            </a:r>
            <a:endParaRPr sz="1333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object 4"/>
          <p:cNvSpPr txBox="1"/>
          <p:nvPr/>
        </p:nvSpPr>
        <p:spPr>
          <a:xfrm>
            <a:off x="1813248" y="2463344"/>
            <a:ext cx="481812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b="1" dirty="0">
                <a:solidFill>
                  <a:schemeClr val="bg2">
                    <a:lumMod val="25000"/>
                  </a:schemeClr>
                </a:solidFill>
                <a:cs typeface="Arial"/>
              </a:rPr>
              <a:t>Methoden und Prozesse in Design und Produktion</a:t>
            </a:r>
            <a:endParaRPr b="1" dirty="0">
              <a:solidFill>
                <a:schemeClr val="bg2">
                  <a:lumMod val="25000"/>
                </a:schemeClr>
              </a:solidFill>
              <a:cs typeface="Arial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5713056" y="1964404"/>
            <a:ext cx="4334442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b="1" spc="-13" dirty="0">
                <a:solidFill>
                  <a:schemeClr val="bg2">
                    <a:lumMod val="25000"/>
                  </a:schemeClr>
                </a:solidFill>
                <a:cs typeface="Arial"/>
              </a:rPr>
              <a:t>Digitalisierung in der Mobilität</a:t>
            </a:r>
            <a:endParaRPr dirty="0">
              <a:solidFill>
                <a:schemeClr val="bg2">
                  <a:lumMod val="25000"/>
                </a:schemeClr>
              </a:solidFill>
              <a:cs typeface="Arial"/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3972448" y="5100927"/>
            <a:ext cx="2505108" cy="7384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771" indent="-254764"/>
            <a:r>
              <a:rPr lang="de-DE" b="1" spc="-13" dirty="0">
                <a:solidFill>
                  <a:schemeClr val="bg2">
                    <a:lumMod val="25000"/>
                  </a:schemeClr>
                </a:solidFill>
                <a:cs typeface="Arial"/>
              </a:rPr>
              <a:t>Mobilität und Gesellschaft</a:t>
            </a:r>
            <a:endParaRPr dirty="0">
              <a:solidFill>
                <a:schemeClr val="bg2">
                  <a:lumMod val="25000"/>
                </a:schemeClr>
              </a:solidFill>
              <a:cs typeface="Arial"/>
            </a:endParaRPr>
          </a:p>
        </p:txBody>
      </p:sp>
      <p:sp>
        <p:nvSpPr>
          <p:cNvPr id="13" name="object 5"/>
          <p:cNvSpPr txBox="1"/>
          <p:nvPr/>
        </p:nvSpPr>
        <p:spPr>
          <a:xfrm>
            <a:off x="9117637" y="5169551"/>
            <a:ext cx="2364829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b="1" dirty="0">
                <a:solidFill>
                  <a:schemeClr val="bg2">
                    <a:lumMod val="25000"/>
                  </a:schemeClr>
                </a:solidFill>
                <a:cs typeface="Arial"/>
              </a:rPr>
              <a:t>Infrastruktur und Verkehr</a:t>
            </a:r>
            <a:r>
              <a:rPr b="1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endParaRPr dirty="0">
              <a:solidFill>
                <a:schemeClr val="bg2">
                  <a:lumMod val="25000"/>
                </a:schemeClr>
              </a:solidFill>
              <a:cs typeface="Arial"/>
            </a:endParaRPr>
          </a:p>
        </p:txBody>
      </p:sp>
      <p:sp>
        <p:nvSpPr>
          <p:cNvPr id="14" name="object 4"/>
          <p:cNvSpPr txBox="1"/>
          <p:nvPr/>
        </p:nvSpPr>
        <p:spPr>
          <a:xfrm>
            <a:off x="2848415" y="4452202"/>
            <a:ext cx="3047231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b="1" dirty="0">
                <a:solidFill>
                  <a:schemeClr val="bg2">
                    <a:lumMod val="25000"/>
                  </a:schemeClr>
                </a:solidFill>
                <a:cs typeface="Arial"/>
              </a:rPr>
              <a:t>Elektrik/Elektronik</a:t>
            </a:r>
            <a:endParaRPr b="1" dirty="0">
              <a:solidFill>
                <a:schemeClr val="bg2">
                  <a:lumMod val="25000"/>
                </a:schemeClr>
              </a:solidFill>
              <a:cs typeface="Arial"/>
            </a:endParaRPr>
          </a:p>
        </p:txBody>
      </p:sp>
      <p:sp>
        <p:nvSpPr>
          <p:cNvPr id="15" name="object 4"/>
          <p:cNvSpPr txBox="1"/>
          <p:nvPr/>
        </p:nvSpPr>
        <p:spPr>
          <a:xfrm>
            <a:off x="3450571" y="3643309"/>
            <a:ext cx="331437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b="1" dirty="0">
                <a:solidFill>
                  <a:schemeClr val="bg2">
                    <a:lumMod val="25000"/>
                  </a:schemeClr>
                </a:solidFill>
                <a:cs typeface="Arial"/>
              </a:rPr>
              <a:t>Fahrzeug-Konzepte</a:t>
            </a:r>
            <a:endParaRPr b="1" dirty="0">
              <a:solidFill>
                <a:schemeClr val="bg2">
                  <a:lumMod val="25000"/>
                </a:schemeClr>
              </a:solidFill>
              <a:cs typeface="Arial"/>
            </a:endParaRPr>
          </a:p>
        </p:txBody>
      </p:sp>
      <p:sp>
        <p:nvSpPr>
          <p:cNvPr id="16" name="object 4"/>
          <p:cNvSpPr txBox="1"/>
          <p:nvPr/>
        </p:nvSpPr>
        <p:spPr>
          <a:xfrm>
            <a:off x="7980703" y="3572387"/>
            <a:ext cx="331437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b="1" dirty="0">
                <a:solidFill>
                  <a:schemeClr val="bg2">
                    <a:lumMod val="25000"/>
                  </a:schemeClr>
                </a:solidFill>
                <a:cs typeface="Arial"/>
              </a:rPr>
              <a:t>Antriebssysteme</a:t>
            </a:r>
            <a:endParaRPr b="1" dirty="0">
              <a:solidFill>
                <a:schemeClr val="bg2">
                  <a:lumMod val="25000"/>
                </a:schemeClr>
              </a:solidFill>
              <a:cs typeface="Arial"/>
            </a:endParaRPr>
          </a:p>
        </p:txBody>
      </p:sp>
      <p:sp>
        <p:nvSpPr>
          <p:cNvPr id="18" name="object 4"/>
          <p:cNvSpPr txBox="1"/>
          <p:nvPr/>
        </p:nvSpPr>
        <p:spPr>
          <a:xfrm>
            <a:off x="7218450" y="4303541"/>
            <a:ext cx="3047231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b="1" dirty="0">
                <a:solidFill>
                  <a:schemeClr val="bg2">
                    <a:lumMod val="25000"/>
                  </a:schemeClr>
                </a:solidFill>
                <a:cs typeface="Arial"/>
              </a:rPr>
              <a:t>Fahrwerk, Chassis, Aufbau </a:t>
            </a:r>
            <a:endParaRPr b="1" dirty="0">
              <a:solidFill>
                <a:schemeClr val="bg2">
                  <a:lumMod val="25000"/>
                </a:schemeClr>
              </a:solidFill>
              <a:cs typeface="Arial"/>
            </a:endParaRPr>
          </a:p>
        </p:txBody>
      </p:sp>
      <p:sp>
        <p:nvSpPr>
          <p:cNvPr id="20" name="object 4"/>
          <p:cNvSpPr txBox="1"/>
          <p:nvPr/>
        </p:nvSpPr>
        <p:spPr>
          <a:xfrm>
            <a:off x="10300053" y="2463343"/>
            <a:ext cx="3047231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b="1" dirty="0">
                <a:solidFill>
                  <a:schemeClr val="bg2">
                    <a:lumMod val="25000"/>
                  </a:schemeClr>
                </a:solidFill>
                <a:cs typeface="Arial"/>
              </a:rPr>
              <a:t>Leichtbau </a:t>
            </a:r>
            <a:endParaRPr b="1" dirty="0">
              <a:solidFill>
                <a:schemeClr val="bg2">
                  <a:lumMod val="25000"/>
                </a:schemeClr>
              </a:solidFill>
              <a:cs typeface="Arial"/>
            </a:endParaRPr>
          </a:p>
        </p:txBody>
      </p:sp>
      <p:sp>
        <p:nvSpPr>
          <p:cNvPr id="21" name="object 4"/>
          <p:cNvSpPr txBox="1"/>
          <p:nvPr/>
        </p:nvSpPr>
        <p:spPr>
          <a:xfrm>
            <a:off x="6095999" y="2791452"/>
            <a:ext cx="372282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b="1" dirty="0">
                <a:solidFill>
                  <a:schemeClr val="bg2">
                    <a:lumMod val="25000"/>
                  </a:schemeClr>
                </a:solidFill>
                <a:cs typeface="Arial"/>
              </a:rPr>
              <a:t>Produktionssysteme</a:t>
            </a:r>
            <a:endParaRPr b="1" dirty="0">
              <a:solidFill>
                <a:schemeClr val="bg2">
                  <a:lumMod val="25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0827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11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528602"/>
          </a:xfrm>
        </p:spPr>
        <p:txBody>
          <a:bodyPr/>
          <a:lstStyle/>
          <a:p>
            <a:pPr marL="16928"/>
            <a:r>
              <a:rPr lang="de-DE" kern="0" dirty="0"/>
              <a:t>Profilschärfende Themen </a:t>
            </a:r>
            <a:r>
              <a:rPr lang="de-DE" kern="0" spc="-7" dirty="0"/>
              <a:t>am </a:t>
            </a:r>
            <a:r>
              <a:rPr lang="de-DE" kern="0" spc="-80" dirty="0"/>
              <a:t>KIT:</a:t>
            </a:r>
            <a:r>
              <a:rPr lang="de-DE" kern="0" spc="-93" dirty="0"/>
              <a:t> </a:t>
            </a:r>
            <a:r>
              <a:rPr lang="de-DE" kern="0" dirty="0"/>
              <a:t>Information</a:t>
            </a:r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" y="1770679"/>
            <a:ext cx="12188009" cy="4558314"/>
          </a:xfrm>
        </p:spPr>
      </p:pic>
      <p:sp>
        <p:nvSpPr>
          <p:cNvPr id="7" name="object 10"/>
          <p:cNvSpPr txBox="1"/>
          <p:nvPr/>
        </p:nvSpPr>
        <p:spPr>
          <a:xfrm>
            <a:off x="2055259" y="5540524"/>
            <a:ext cx="725369" cy="4102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marR="6771" indent="38933"/>
            <a:r>
              <a:rPr sz="1333" b="1" spc="33" dirty="0">
                <a:solidFill>
                  <a:schemeClr val="bg1"/>
                </a:solidFill>
                <a:latin typeface="Arial"/>
                <a:cs typeface="Arial"/>
              </a:rPr>
              <a:t>INFOR-  </a:t>
            </a:r>
            <a:r>
              <a:rPr sz="1333" b="1" spc="47" dirty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sz="1333" b="1" spc="-53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sz="1333" b="1" spc="47" dirty="0">
                <a:solidFill>
                  <a:schemeClr val="bg1"/>
                </a:solidFill>
                <a:latin typeface="Arial"/>
                <a:cs typeface="Arial"/>
              </a:rPr>
              <a:t>TION</a:t>
            </a:r>
            <a:endParaRPr sz="1333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7961739" y="2290293"/>
            <a:ext cx="350544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4763" marR="6771" indent="-508681"/>
            <a:r>
              <a:rPr b="1" spc="-7" dirty="0" err="1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Robotik</a:t>
            </a:r>
            <a:r>
              <a:rPr lang="de-DE" b="1" spc="-7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und Autonome Systeme</a:t>
            </a:r>
            <a:endParaRPr dirty="0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object 7"/>
          <p:cNvSpPr txBox="1"/>
          <p:nvPr/>
        </p:nvSpPr>
        <p:spPr>
          <a:xfrm>
            <a:off x="724816" y="2061415"/>
            <a:ext cx="4399614" cy="7384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2598" marR="6771" indent="-1016516"/>
            <a:r>
              <a:rPr lang="de-DE" b="1" spc="-7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Wirtschaftsinformatik und Digitale Ökosysteme</a:t>
            </a:r>
            <a:endParaRPr dirty="0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object 3"/>
          <p:cNvSpPr txBox="1"/>
          <p:nvPr/>
        </p:nvSpPr>
        <p:spPr>
          <a:xfrm>
            <a:off x="504219" y="3243333"/>
            <a:ext cx="3827445" cy="3692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b="1" spc="-7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Künstliche Intelligenz</a:t>
            </a:r>
            <a:endParaRPr dirty="0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object 6"/>
          <p:cNvSpPr txBox="1"/>
          <p:nvPr/>
        </p:nvSpPr>
        <p:spPr>
          <a:xfrm>
            <a:off x="3449226" y="4490573"/>
            <a:ext cx="3317063" cy="7384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6330" marR="6771" indent="-609402"/>
            <a:r>
              <a:rPr lang="de-DE" b="1" spc="-7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Data Intensive Computing</a:t>
            </a:r>
            <a:endParaRPr dirty="0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object 8"/>
          <p:cNvSpPr txBox="1"/>
          <p:nvPr/>
        </p:nvSpPr>
        <p:spPr>
          <a:xfrm>
            <a:off x="8310849" y="4104214"/>
            <a:ext cx="3708897" cy="7384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0845" marR="6771" indent="-254764"/>
            <a:r>
              <a:rPr lang="de-DE" b="1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Cyber-Sicherheit und Verlässliche Systeme</a:t>
            </a:r>
            <a:endParaRPr dirty="0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object 9"/>
          <p:cNvSpPr txBox="1"/>
          <p:nvPr/>
        </p:nvSpPr>
        <p:spPr>
          <a:xfrm>
            <a:off x="7292329" y="5502135"/>
            <a:ext cx="3725877" cy="3692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b="1" spc="-2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Internet-basierte Systeme</a:t>
            </a:r>
            <a:endParaRPr dirty="0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object 12"/>
          <p:cNvSpPr txBox="1"/>
          <p:nvPr/>
        </p:nvSpPr>
        <p:spPr>
          <a:xfrm>
            <a:off x="4976701" y="3117279"/>
            <a:ext cx="4047511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b="1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Elektronische und </a:t>
            </a:r>
            <a:r>
              <a:rPr lang="de-DE" b="1" dirty="0" err="1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Photonische</a:t>
            </a:r>
            <a:r>
              <a:rPr lang="de-DE" b="1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Systeme</a:t>
            </a:r>
            <a:endParaRPr dirty="0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395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12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521657"/>
          </a:xfrm>
        </p:spPr>
        <p:txBody>
          <a:bodyPr/>
          <a:lstStyle/>
          <a:p>
            <a:pPr marL="16928"/>
            <a:r>
              <a:rPr lang="de-DE" dirty="0"/>
              <a:t>Große Forschungsinfrastrukturen </a:t>
            </a:r>
            <a:r>
              <a:rPr lang="de-DE" spc="-7" dirty="0"/>
              <a:t>am</a:t>
            </a:r>
            <a:r>
              <a:rPr lang="de-DE" spc="-152" dirty="0"/>
              <a:t> </a:t>
            </a:r>
            <a:r>
              <a:rPr lang="de-DE" spc="-7" dirty="0"/>
              <a:t>KIT</a:t>
            </a:r>
            <a:endParaRPr lang="de-DE" kern="0" dirty="0"/>
          </a:p>
        </p:txBody>
      </p:sp>
      <p:sp>
        <p:nvSpPr>
          <p:cNvPr id="7" name="object 3"/>
          <p:cNvSpPr txBox="1"/>
          <p:nvPr/>
        </p:nvSpPr>
        <p:spPr>
          <a:xfrm>
            <a:off x="578007" y="2591849"/>
            <a:ext cx="2166798" cy="184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marR="6771">
              <a:lnSpc>
                <a:spcPts val="1599"/>
              </a:lnSpc>
            </a:pPr>
            <a:r>
              <a:rPr sz="1066" b="1" spc="-7" dirty="0" err="1">
                <a:solidFill>
                  <a:srgbClr val="231F20"/>
                </a:solidFill>
                <a:latin typeface="Arial"/>
                <a:cs typeface="Arial"/>
              </a:rPr>
              <a:t>Akustik-Allrad-Rollen-</a:t>
            </a:r>
            <a:r>
              <a:rPr sz="1066" b="1" dirty="0" err="1">
                <a:solidFill>
                  <a:srgbClr val="231F20"/>
                </a:solidFill>
                <a:latin typeface="Arial"/>
                <a:cs typeface="Arial"/>
              </a:rPr>
              <a:t>Prüfstand</a:t>
            </a:r>
            <a:endParaRPr sz="1066" dirty="0">
              <a:latin typeface="Arial"/>
              <a:cs typeface="Arial"/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3441340" y="2593669"/>
            <a:ext cx="2650047" cy="184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marR="6771">
              <a:lnSpc>
                <a:spcPts val="1599"/>
              </a:lnSpc>
            </a:pPr>
            <a:r>
              <a:rPr lang="de-DE" sz="1066" b="1" spc="-7" dirty="0">
                <a:solidFill>
                  <a:srgbClr val="231F20"/>
                </a:solidFill>
                <a:latin typeface="Arial"/>
                <a:cs typeface="Arial"/>
              </a:rPr>
              <a:t>KARA</a:t>
            </a:r>
            <a:r>
              <a:rPr sz="1066" b="1" spc="-1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dirty="0">
                <a:solidFill>
                  <a:srgbClr val="231F20"/>
                </a:solidFill>
                <a:latin typeface="Arial"/>
                <a:cs typeface="Arial"/>
              </a:rPr>
              <a:t>Synchrotron </a:t>
            </a:r>
            <a:r>
              <a:rPr sz="1066" b="1" spc="-7" dirty="0">
                <a:solidFill>
                  <a:srgbClr val="231F20"/>
                </a:solidFill>
                <a:latin typeface="Arial"/>
                <a:cs typeface="Arial"/>
              </a:rPr>
              <a:t>Radiation</a:t>
            </a:r>
            <a:r>
              <a:rPr sz="1066" b="1" spc="-1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dirty="0">
                <a:solidFill>
                  <a:srgbClr val="231F20"/>
                </a:solidFill>
                <a:latin typeface="Arial"/>
                <a:cs typeface="Arial"/>
              </a:rPr>
              <a:t>Facility</a:t>
            </a:r>
            <a:endParaRPr sz="1066" dirty="0">
              <a:latin typeface="Arial"/>
              <a:cs typeface="Arial"/>
            </a:endParaRPr>
          </a:p>
        </p:txBody>
      </p:sp>
      <p:sp>
        <p:nvSpPr>
          <p:cNvPr id="10" name="object 5"/>
          <p:cNvSpPr txBox="1"/>
          <p:nvPr/>
        </p:nvSpPr>
        <p:spPr>
          <a:xfrm>
            <a:off x="6317579" y="2593669"/>
            <a:ext cx="1795226" cy="184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marR="6771">
              <a:lnSpc>
                <a:spcPts val="1599"/>
              </a:lnSpc>
            </a:pPr>
            <a:r>
              <a:rPr lang="de-DE" sz="1066" b="1" spc="-7" dirty="0">
                <a:solidFill>
                  <a:srgbClr val="231F20"/>
                </a:solidFill>
                <a:latin typeface="Arial"/>
                <a:cs typeface="Arial"/>
              </a:rPr>
              <a:t>Carbon Cycle Lab</a:t>
            </a:r>
            <a:endParaRPr sz="1066" dirty="0">
              <a:latin typeface="Arial"/>
              <a:cs typeface="Arial"/>
            </a:endParaRPr>
          </a:p>
        </p:txBody>
      </p:sp>
      <p:sp>
        <p:nvSpPr>
          <p:cNvPr id="11" name="object 6"/>
          <p:cNvSpPr txBox="1"/>
          <p:nvPr/>
        </p:nvSpPr>
        <p:spPr>
          <a:xfrm>
            <a:off x="9162455" y="2611806"/>
            <a:ext cx="1422808" cy="1640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sz="1066" b="1" dirty="0">
                <a:solidFill>
                  <a:srgbClr val="231F20"/>
                </a:solidFill>
                <a:latin typeface="Arial"/>
                <a:cs typeface="Arial"/>
              </a:rPr>
              <a:t>Energy</a:t>
            </a:r>
            <a:r>
              <a:rPr lang="de-DE" sz="1066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dirty="0">
                <a:solidFill>
                  <a:srgbClr val="231F20"/>
                </a:solidFill>
                <a:latin typeface="Arial"/>
                <a:cs typeface="Arial"/>
              </a:rPr>
              <a:t>Lab</a:t>
            </a:r>
            <a:r>
              <a:rPr sz="1066" b="1" spc="-13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spc="-7" dirty="0">
                <a:solidFill>
                  <a:srgbClr val="231F20"/>
                </a:solidFill>
                <a:latin typeface="Arial"/>
                <a:cs typeface="Arial"/>
              </a:rPr>
              <a:t>2.0</a:t>
            </a:r>
            <a:endParaRPr sz="1066" dirty="0">
              <a:latin typeface="Arial"/>
              <a:cs typeface="Arial"/>
            </a:endParaRPr>
          </a:p>
        </p:txBody>
      </p:sp>
      <p:sp>
        <p:nvSpPr>
          <p:cNvPr id="12" name="object 7"/>
          <p:cNvSpPr txBox="1"/>
          <p:nvPr/>
        </p:nvSpPr>
        <p:spPr>
          <a:xfrm>
            <a:off x="583468" y="4258512"/>
            <a:ext cx="2620355" cy="184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marR="6771">
              <a:lnSpc>
                <a:spcPts val="1599"/>
              </a:lnSpc>
            </a:pPr>
            <a:r>
              <a:rPr lang="de-DE" sz="1066" b="1" dirty="0">
                <a:solidFill>
                  <a:srgbClr val="231F20"/>
                </a:solidFill>
                <a:latin typeface="Arial"/>
                <a:cs typeface="Arial"/>
              </a:rPr>
              <a:t>Kernfusion</a:t>
            </a:r>
            <a:endParaRPr sz="1066" dirty="0">
              <a:latin typeface="Arial"/>
              <a:cs typeface="Arial"/>
            </a:endParaRPr>
          </a:p>
        </p:txBody>
      </p:sp>
      <p:sp>
        <p:nvSpPr>
          <p:cNvPr id="13" name="object 8"/>
          <p:cNvSpPr txBox="1"/>
          <p:nvPr/>
        </p:nvSpPr>
        <p:spPr>
          <a:xfrm>
            <a:off x="3441340" y="4257136"/>
            <a:ext cx="2761802" cy="184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marR="6771">
              <a:lnSpc>
                <a:spcPts val="1599"/>
              </a:lnSpc>
            </a:pPr>
            <a:r>
              <a:rPr lang="de-DE" sz="1066" b="1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066" b="1" dirty="0" err="1">
                <a:solidFill>
                  <a:srgbClr val="231F20"/>
                </a:solidFill>
                <a:latin typeface="Arial"/>
                <a:cs typeface="Arial"/>
              </a:rPr>
              <a:t>ochleistungsrechner</a:t>
            </a:r>
            <a:r>
              <a:rPr lang="de-DE" sz="1066" b="1" dirty="0">
                <a:solidFill>
                  <a:srgbClr val="231F20"/>
                </a:solidFill>
                <a:latin typeface="Arial"/>
                <a:cs typeface="Arial"/>
              </a:rPr>
              <a:t> Karlsruhe (</a:t>
            </a:r>
            <a:r>
              <a:rPr lang="de-DE" sz="1066" b="1" dirty="0" err="1">
                <a:solidFill>
                  <a:srgbClr val="231F20"/>
                </a:solidFill>
                <a:latin typeface="Arial"/>
                <a:cs typeface="Arial"/>
              </a:rPr>
              <a:t>HoreKA</a:t>
            </a:r>
            <a:r>
              <a:rPr lang="de-DE" sz="1066" b="1" dirty="0">
                <a:solidFill>
                  <a:srgbClr val="231F20"/>
                </a:solidFill>
                <a:latin typeface="Arial"/>
                <a:cs typeface="Arial"/>
              </a:rPr>
              <a:t>)</a:t>
            </a:r>
            <a:endParaRPr sz="1066" dirty="0">
              <a:latin typeface="Arial"/>
              <a:cs typeface="Arial"/>
            </a:endParaRPr>
          </a:p>
        </p:txBody>
      </p:sp>
      <p:sp>
        <p:nvSpPr>
          <p:cNvPr id="14" name="object 9"/>
          <p:cNvSpPr txBox="1"/>
          <p:nvPr/>
        </p:nvSpPr>
        <p:spPr>
          <a:xfrm>
            <a:off x="6307018" y="4545304"/>
            <a:ext cx="2280215" cy="184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marR="6771">
              <a:lnSpc>
                <a:spcPts val="1599"/>
              </a:lnSpc>
            </a:pPr>
            <a:r>
              <a:rPr sz="1066" b="1" dirty="0">
                <a:solidFill>
                  <a:srgbClr val="231F20"/>
                </a:solidFill>
                <a:latin typeface="Arial"/>
                <a:cs typeface="Arial"/>
              </a:rPr>
              <a:t>Grid </a:t>
            </a:r>
            <a:r>
              <a:rPr sz="1066" b="1" spc="-7" dirty="0">
                <a:solidFill>
                  <a:srgbClr val="231F20"/>
                </a:solidFill>
                <a:latin typeface="Arial"/>
                <a:cs typeface="Arial"/>
              </a:rPr>
              <a:t>Computing</a:t>
            </a:r>
            <a:r>
              <a:rPr sz="1066" b="1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spc="-7" dirty="0">
                <a:solidFill>
                  <a:srgbClr val="231F20"/>
                </a:solidFill>
                <a:latin typeface="Arial"/>
                <a:cs typeface="Arial"/>
              </a:rPr>
              <a:t>Centre Karlsruhe</a:t>
            </a:r>
            <a:r>
              <a:rPr sz="1066" b="1" spc="-1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endParaRPr sz="1066" dirty="0">
              <a:latin typeface="Arial"/>
              <a:cs typeface="Arial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9162456" y="4258512"/>
            <a:ext cx="2761802" cy="184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marR="6771">
              <a:lnSpc>
                <a:spcPts val="1599"/>
              </a:lnSpc>
            </a:pPr>
            <a:r>
              <a:rPr sz="1066" b="1" spc="-7" dirty="0">
                <a:solidFill>
                  <a:srgbClr val="231F20"/>
                </a:solidFill>
                <a:latin typeface="Arial"/>
                <a:cs typeface="Arial"/>
              </a:rPr>
              <a:t>Karlsruhe Nano</a:t>
            </a:r>
            <a:r>
              <a:rPr sz="1066" b="1" spc="-10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dirty="0">
                <a:solidFill>
                  <a:srgbClr val="231F20"/>
                </a:solidFill>
                <a:latin typeface="Arial"/>
                <a:cs typeface="Arial"/>
              </a:rPr>
              <a:t>Micro Facility</a:t>
            </a:r>
            <a:r>
              <a:rPr sz="1066" b="1" spc="-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dirty="0">
                <a:solidFill>
                  <a:srgbClr val="231F20"/>
                </a:solidFill>
                <a:latin typeface="Arial"/>
                <a:cs typeface="Arial"/>
              </a:rPr>
              <a:t>(KNMF</a:t>
            </a:r>
            <a:r>
              <a:rPr lang="de-DE" sz="1066" b="1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66" b="1" dirty="0">
                <a:solidFill>
                  <a:srgbClr val="231F20"/>
                </a:solidFill>
                <a:latin typeface="Arial"/>
                <a:cs typeface="Arial"/>
              </a:rPr>
              <a:t>)</a:t>
            </a:r>
            <a:endParaRPr sz="1066" dirty="0">
              <a:latin typeface="Arial"/>
              <a:cs typeface="Arial"/>
            </a:endParaRPr>
          </a:p>
        </p:txBody>
      </p:sp>
      <p:sp>
        <p:nvSpPr>
          <p:cNvPr id="16" name="object 11"/>
          <p:cNvSpPr txBox="1"/>
          <p:nvPr/>
        </p:nvSpPr>
        <p:spPr>
          <a:xfrm>
            <a:off x="578008" y="5885841"/>
            <a:ext cx="2508939" cy="184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marR="6771">
              <a:lnSpc>
                <a:spcPts val="1599"/>
              </a:lnSpc>
            </a:pPr>
            <a:r>
              <a:rPr sz="1066" b="1" spc="-7" dirty="0">
                <a:solidFill>
                  <a:srgbClr val="231F20"/>
                </a:solidFill>
                <a:latin typeface="Arial"/>
                <a:cs typeface="Arial"/>
              </a:rPr>
              <a:t>Karlsruhe </a:t>
            </a:r>
            <a:r>
              <a:rPr sz="1066" b="1" spc="-20" dirty="0">
                <a:solidFill>
                  <a:srgbClr val="231F20"/>
                </a:solidFill>
                <a:latin typeface="Arial"/>
                <a:cs typeface="Arial"/>
              </a:rPr>
              <a:t>Tritium </a:t>
            </a:r>
            <a:r>
              <a:rPr sz="1066" b="1" spc="-7" dirty="0">
                <a:solidFill>
                  <a:srgbClr val="231F20"/>
                </a:solidFill>
                <a:latin typeface="Arial"/>
                <a:cs typeface="Arial"/>
              </a:rPr>
              <a:t>Neutrino</a:t>
            </a:r>
            <a:r>
              <a:rPr sz="1066" b="1" spc="-1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dirty="0">
                <a:solidFill>
                  <a:srgbClr val="231F20"/>
                </a:solidFill>
                <a:latin typeface="Arial"/>
                <a:cs typeface="Arial"/>
              </a:rPr>
              <a:t>Experiment</a:t>
            </a:r>
            <a:endParaRPr sz="1066" dirty="0">
              <a:latin typeface="Arial"/>
              <a:cs typeface="Arial"/>
            </a:endParaRPr>
          </a:p>
        </p:txBody>
      </p:sp>
      <p:sp>
        <p:nvSpPr>
          <p:cNvPr id="17" name="object 12"/>
          <p:cNvSpPr txBox="1"/>
          <p:nvPr/>
        </p:nvSpPr>
        <p:spPr>
          <a:xfrm>
            <a:off x="3469896" y="5885841"/>
            <a:ext cx="2382837" cy="390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marR="6771">
              <a:lnSpc>
                <a:spcPts val="1599"/>
              </a:lnSpc>
            </a:pPr>
            <a:r>
              <a:rPr sz="1066" b="1" dirty="0">
                <a:solidFill>
                  <a:srgbClr val="231F20"/>
                </a:solidFill>
                <a:latin typeface="Arial"/>
                <a:cs typeface="Arial"/>
              </a:rPr>
              <a:t>Theodor-</a:t>
            </a:r>
            <a:r>
              <a:rPr sz="1066" b="1" dirty="0" err="1">
                <a:solidFill>
                  <a:srgbClr val="231F20"/>
                </a:solidFill>
                <a:latin typeface="Arial"/>
                <a:cs typeface="Arial"/>
              </a:rPr>
              <a:t>Rehbock</a:t>
            </a:r>
            <a:r>
              <a:rPr sz="1066" b="1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66" b="1" dirty="0" err="1">
                <a:solidFill>
                  <a:srgbClr val="231F20"/>
                </a:solidFill>
                <a:latin typeface="Arial"/>
                <a:cs typeface="Arial"/>
              </a:rPr>
              <a:t>Flussbaulaboratorium</a:t>
            </a:r>
            <a:endParaRPr sz="1066" dirty="0">
              <a:latin typeface="Arial"/>
              <a:cs typeface="Arial"/>
            </a:endParaRPr>
          </a:p>
        </p:txBody>
      </p:sp>
      <p:sp>
        <p:nvSpPr>
          <p:cNvPr id="18" name="object 13"/>
          <p:cNvSpPr txBox="1"/>
          <p:nvPr/>
        </p:nvSpPr>
        <p:spPr>
          <a:xfrm>
            <a:off x="6317578" y="5885841"/>
            <a:ext cx="1957718" cy="184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marR="6771">
              <a:lnSpc>
                <a:spcPts val="1599"/>
              </a:lnSpc>
            </a:pPr>
            <a:r>
              <a:rPr lang="de-DE" sz="1066" b="1" spc="-13" dirty="0">
                <a:solidFill>
                  <a:srgbClr val="231F20"/>
                </a:solidFill>
                <a:latin typeface="Arial"/>
                <a:cs typeface="Arial"/>
              </a:rPr>
              <a:t>Karlsruher Forschungsfabrik</a:t>
            </a:r>
            <a:endParaRPr sz="1066" dirty="0">
              <a:latin typeface="Arial"/>
              <a:cs typeface="Arial"/>
            </a:endParaRPr>
          </a:p>
        </p:txBody>
      </p:sp>
      <p:sp>
        <p:nvSpPr>
          <p:cNvPr id="19" name="object 14"/>
          <p:cNvSpPr txBox="1"/>
          <p:nvPr/>
        </p:nvSpPr>
        <p:spPr>
          <a:xfrm>
            <a:off x="9162455" y="5885841"/>
            <a:ext cx="2077079" cy="1640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sz="1066" b="1" spc="-7" dirty="0">
                <a:solidFill>
                  <a:srgbClr val="231F20"/>
                </a:solidFill>
                <a:latin typeface="Arial"/>
                <a:cs typeface="Arial"/>
              </a:rPr>
              <a:t>Wolkenkammer</a:t>
            </a:r>
            <a:r>
              <a:rPr sz="1066" b="1" spc="-152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spc="-7" dirty="0">
                <a:solidFill>
                  <a:srgbClr val="231F20"/>
                </a:solidFill>
                <a:latin typeface="Arial"/>
                <a:cs typeface="Arial"/>
              </a:rPr>
              <a:t>AIDA</a:t>
            </a:r>
            <a:endParaRPr sz="1066" dirty="0">
              <a:latin typeface="Arial"/>
              <a:cs typeface="Arial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007" y="1263811"/>
            <a:ext cx="2159334" cy="12956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9897" y="1263811"/>
            <a:ext cx="2159334" cy="129560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7969" y="2902421"/>
            <a:ext cx="2159334" cy="129560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2267" y="2902421"/>
            <a:ext cx="2159334" cy="1295600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007" y="4545304"/>
            <a:ext cx="2166798" cy="1271238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9897" y="4545304"/>
            <a:ext cx="2159334" cy="129560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2267" y="4545304"/>
            <a:ext cx="2159334" cy="12956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9896" y="2902421"/>
            <a:ext cx="2159334" cy="1295600"/>
          </a:xfrm>
          <a:prstGeom prst="rect">
            <a:avLst/>
          </a:prstGeom>
        </p:spPr>
      </p:pic>
      <p:sp>
        <p:nvSpPr>
          <p:cNvPr id="33" name="object 9">
            <a:extLst>
              <a:ext uri="{FF2B5EF4-FFF2-40B4-BE49-F238E27FC236}">
                <a16:creationId xmlns:a16="http://schemas.microsoft.com/office/drawing/2014/main" id="{CAF0C970-89A8-4CA8-904F-4CF957F9035A}"/>
              </a:ext>
            </a:extLst>
          </p:cNvPr>
          <p:cNvSpPr txBox="1"/>
          <p:nvPr/>
        </p:nvSpPr>
        <p:spPr>
          <a:xfrm>
            <a:off x="6288779" y="4258510"/>
            <a:ext cx="3012422" cy="184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marR="6771">
              <a:lnSpc>
                <a:spcPts val="1599"/>
              </a:lnSpc>
            </a:pPr>
            <a:r>
              <a:rPr sz="1066" b="1" dirty="0">
                <a:solidFill>
                  <a:srgbClr val="231F20"/>
                </a:solidFill>
                <a:latin typeface="Arial"/>
                <a:cs typeface="Arial"/>
              </a:rPr>
              <a:t>Grid </a:t>
            </a:r>
            <a:r>
              <a:rPr sz="1066" b="1" spc="-7" dirty="0">
                <a:solidFill>
                  <a:srgbClr val="231F20"/>
                </a:solidFill>
                <a:latin typeface="Arial"/>
                <a:cs typeface="Arial"/>
              </a:rPr>
              <a:t>Computing</a:t>
            </a:r>
            <a:r>
              <a:rPr sz="1066" b="1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spc="-7" dirty="0">
                <a:solidFill>
                  <a:srgbClr val="231F20"/>
                </a:solidFill>
                <a:latin typeface="Arial"/>
                <a:cs typeface="Arial"/>
              </a:rPr>
              <a:t>Centre Karlsruhe</a:t>
            </a:r>
            <a:r>
              <a:rPr sz="1066" b="1" spc="-1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dirty="0">
                <a:solidFill>
                  <a:srgbClr val="231F20"/>
                </a:solidFill>
                <a:latin typeface="Arial"/>
                <a:cs typeface="Arial"/>
              </a:rPr>
              <a:t>(GridKa)</a:t>
            </a:r>
            <a:endParaRPr sz="1066" dirty="0">
              <a:latin typeface="Arial"/>
              <a:cs typeface="Arial"/>
            </a:endParaRPr>
          </a:p>
        </p:txBody>
      </p:sp>
      <p:pic>
        <p:nvPicPr>
          <p:cNvPr id="34" name="Bildplatzhalter 6">
            <a:extLst>
              <a:ext uri="{FF2B5EF4-FFF2-40B4-BE49-F238E27FC236}">
                <a16:creationId xmlns:a16="http://schemas.microsoft.com/office/drawing/2014/main" id="{11815C94-B186-474B-9BE7-EFEA3ED0F8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2455" y="1263811"/>
            <a:ext cx="2159334" cy="12956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7018" y="4541032"/>
            <a:ext cx="2208462" cy="1275928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944C4590-A207-49FB-B35D-DD9B50F3923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1386" y="1263629"/>
            <a:ext cx="2159725" cy="12956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CC66732-7619-4D7C-83DC-D281D28E2D8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007" y="2864329"/>
            <a:ext cx="2157966" cy="130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47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540000" y="360000"/>
            <a:ext cx="9158904" cy="83256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/>
              <a:t>Die Helmholtz-Gemeinschaft </a:t>
            </a:r>
            <a:r>
              <a:rPr lang="de-DE" sz="3200" dirty="0"/>
              <a:t>Deutscher Forschungszentren e.V.</a:t>
            </a:r>
            <a:endParaRPr sz="3200" dirty="0"/>
          </a:p>
        </p:txBody>
      </p:sp>
      <p:sp>
        <p:nvSpPr>
          <p:cNvPr id="3" name="Textfeld 2"/>
          <p:cNvSpPr txBox="1"/>
          <p:nvPr/>
        </p:nvSpPr>
        <p:spPr bwMode="auto">
          <a:xfrm>
            <a:off x="4873469" y="1414020"/>
            <a:ext cx="7122788" cy="28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286" indent="-271286" defTabSz="914103">
              <a:lnSpc>
                <a:spcPct val="90000"/>
              </a:lnSpc>
              <a:spcBef>
                <a:spcPts val="480"/>
              </a:spcBef>
              <a:spcAft>
                <a:spcPts val="267"/>
              </a:spcAft>
              <a:buSzPct val="88000"/>
              <a:buBlip>
                <a:blip r:embed="rId2"/>
              </a:buBlip>
              <a:defRPr/>
            </a:pPr>
            <a:r>
              <a:rPr lang="de-DE" sz="2133" kern="0" dirty="0">
                <a:solidFill>
                  <a:srgbClr val="000000"/>
                </a:solidFill>
                <a:latin typeface="Arial"/>
                <a:cs typeface="Arial"/>
              </a:rPr>
              <a:t>Die Helmholtz-Gemeinschaft Deutscher Forschungszentren e.V. </a:t>
            </a:r>
            <a:r>
              <a:rPr lang="en-US" sz="2133" kern="0" dirty="0" err="1">
                <a:solidFill>
                  <a:prstClr val="black"/>
                </a:solidFill>
                <a:latin typeface="Arial"/>
                <a:cs typeface="Arial"/>
              </a:rPr>
              <a:t>ist</a:t>
            </a:r>
            <a:r>
              <a:rPr lang="en-US" sz="2133" kern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133" kern="0" dirty="0" err="1">
                <a:solidFill>
                  <a:prstClr val="black"/>
                </a:solidFill>
                <a:latin typeface="Arial"/>
                <a:cs typeface="Arial"/>
              </a:rPr>
              <a:t>Deutschlands</a:t>
            </a:r>
            <a:r>
              <a:rPr lang="en-US" sz="2133" kern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133" kern="0" dirty="0" err="1">
                <a:solidFill>
                  <a:prstClr val="black"/>
                </a:solidFill>
                <a:latin typeface="Arial"/>
                <a:cs typeface="Arial"/>
              </a:rPr>
              <a:t>größte</a:t>
            </a:r>
            <a:r>
              <a:rPr lang="en-US" sz="2133" kern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133" kern="0" dirty="0" err="1">
                <a:solidFill>
                  <a:prstClr val="black"/>
                </a:solidFill>
                <a:latin typeface="Arial"/>
                <a:cs typeface="Arial"/>
              </a:rPr>
              <a:t>Wissenschaftsorganisation</a:t>
            </a:r>
            <a:endParaRPr lang="en-US" sz="2133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57051" lvl="1" defTabSz="914103">
              <a:lnSpc>
                <a:spcPct val="90000"/>
              </a:lnSpc>
              <a:spcBef>
                <a:spcPts val="480"/>
              </a:spcBef>
              <a:spcAft>
                <a:spcPts val="600"/>
              </a:spcAft>
              <a:buSzPct val="88000"/>
              <a:defRPr/>
            </a:pPr>
            <a:r>
              <a:rPr lang="en-US" sz="1866" kern="0" dirty="0">
                <a:solidFill>
                  <a:prstClr val="black"/>
                </a:solidFill>
                <a:latin typeface="Arial"/>
                <a:cs typeface="Arial"/>
              </a:rPr>
              <a:t>≈ 43.000 </a:t>
            </a:r>
            <a:r>
              <a:rPr lang="en-US" sz="1866" kern="0" dirty="0" err="1">
                <a:solidFill>
                  <a:prstClr val="black"/>
                </a:solidFill>
                <a:latin typeface="Arial"/>
                <a:cs typeface="Arial"/>
              </a:rPr>
              <a:t>Angestellte</a:t>
            </a:r>
            <a:r>
              <a:rPr lang="en-US" sz="1866" kern="0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en-US" sz="1866" kern="0" dirty="0" err="1">
                <a:solidFill>
                  <a:prstClr val="black"/>
                </a:solidFill>
                <a:latin typeface="Arial"/>
                <a:cs typeface="Arial"/>
              </a:rPr>
              <a:t>jährliches</a:t>
            </a:r>
            <a:r>
              <a:rPr lang="en-US" sz="1866" kern="0" dirty="0">
                <a:solidFill>
                  <a:prstClr val="black"/>
                </a:solidFill>
                <a:latin typeface="Arial"/>
                <a:cs typeface="Arial"/>
              </a:rPr>
              <a:t> Budget von ≈ 5 </a:t>
            </a:r>
            <a:r>
              <a:rPr lang="en-US" sz="1866" kern="0" dirty="0" err="1">
                <a:solidFill>
                  <a:prstClr val="black"/>
                </a:solidFill>
                <a:latin typeface="Arial"/>
                <a:cs typeface="Arial"/>
              </a:rPr>
              <a:t>Mrd</a:t>
            </a:r>
            <a:r>
              <a:rPr lang="en-US" sz="1866" kern="0" dirty="0">
                <a:solidFill>
                  <a:prstClr val="black"/>
                </a:solidFill>
                <a:latin typeface="Arial"/>
                <a:cs typeface="Arial"/>
              </a:rPr>
              <a:t>. €</a:t>
            </a:r>
            <a:endParaRPr sz="2399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71286" indent="-271286" defTabSz="914103">
              <a:lnSpc>
                <a:spcPct val="90000"/>
              </a:lnSpc>
              <a:spcBef>
                <a:spcPts val="800"/>
              </a:spcBef>
              <a:buSzPct val="88000"/>
              <a:buBlip>
                <a:blip r:embed="rId2"/>
              </a:buBlip>
              <a:defRPr/>
            </a:pPr>
            <a:r>
              <a:rPr lang="en-US" sz="2133" kern="0" dirty="0">
                <a:solidFill>
                  <a:srgbClr val="000000"/>
                </a:solidFill>
                <a:latin typeface="Arial"/>
                <a:cs typeface="Arial"/>
              </a:rPr>
              <a:t>Das KIT </a:t>
            </a:r>
            <a:r>
              <a:rPr lang="en-US" sz="2133" kern="0" dirty="0" err="1">
                <a:solidFill>
                  <a:srgbClr val="000000"/>
                </a:solidFill>
                <a:latin typeface="Arial"/>
                <a:cs typeface="Arial"/>
              </a:rPr>
              <a:t>ist</a:t>
            </a:r>
            <a:r>
              <a:rPr lang="en-US" sz="2133" kern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Arial"/>
                <a:cs typeface="Arial"/>
              </a:rPr>
              <a:t>eines</a:t>
            </a:r>
            <a:r>
              <a:rPr lang="en-US" sz="2133" kern="0" dirty="0">
                <a:solidFill>
                  <a:srgbClr val="000000"/>
                </a:solidFill>
                <a:latin typeface="Arial"/>
                <a:cs typeface="Arial"/>
              </a:rPr>
              <a:t> der </a:t>
            </a:r>
            <a:r>
              <a:rPr lang="en-US" sz="2133" kern="0" dirty="0" err="1">
                <a:solidFill>
                  <a:srgbClr val="000000"/>
                </a:solidFill>
                <a:latin typeface="Arial"/>
                <a:cs typeface="Arial"/>
              </a:rPr>
              <a:t>größten</a:t>
            </a:r>
            <a:r>
              <a:rPr lang="en-US" sz="2133" kern="0" dirty="0">
                <a:solidFill>
                  <a:srgbClr val="000000"/>
                </a:solidFill>
                <a:latin typeface="Arial"/>
                <a:cs typeface="Arial"/>
              </a:rPr>
              <a:t> der 18 </a:t>
            </a:r>
            <a:r>
              <a:rPr lang="en-US" sz="2133" kern="0" dirty="0">
                <a:solidFill>
                  <a:prstClr val="black"/>
                </a:solidFill>
                <a:latin typeface="Arial"/>
                <a:cs typeface="Arial"/>
              </a:rPr>
              <a:t>Helmholtz-</a:t>
            </a:r>
            <a:r>
              <a:rPr lang="en-US" sz="2133" kern="0" dirty="0" err="1">
                <a:solidFill>
                  <a:prstClr val="black"/>
                </a:solidFill>
                <a:latin typeface="Arial"/>
                <a:cs typeface="Arial"/>
              </a:rPr>
              <a:t>Zentren</a:t>
            </a:r>
            <a:r>
              <a:rPr lang="en-US" sz="2133" kern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sz="2399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71286" indent="-271286" defTabSz="914103">
              <a:lnSpc>
                <a:spcPct val="90000"/>
              </a:lnSpc>
              <a:spcBef>
                <a:spcPts val="800"/>
              </a:spcBef>
              <a:spcAft>
                <a:spcPts val="267"/>
              </a:spcAft>
              <a:buSzPct val="88000"/>
              <a:buBlip>
                <a:blip r:embed="rId2"/>
              </a:buBlip>
              <a:defRPr/>
            </a:pPr>
            <a:r>
              <a:rPr lang="en-US" sz="2133" kern="0" dirty="0">
                <a:solidFill>
                  <a:srgbClr val="000000"/>
                </a:solidFill>
                <a:latin typeface="Arial"/>
                <a:cs typeface="Arial"/>
              </a:rPr>
              <a:t>Helmholtz </a:t>
            </a:r>
            <a:r>
              <a:rPr lang="en-US" sz="2133" kern="0" dirty="0" err="1">
                <a:solidFill>
                  <a:srgbClr val="000000"/>
                </a:solidFill>
                <a:latin typeface="Arial"/>
                <a:cs typeface="Arial"/>
              </a:rPr>
              <a:t>fördert</a:t>
            </a:r>
            <a:r>
              <a:rPr lang="en-US" sz="2133" kern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Arial"/>
                <a:cs typeface="Arial"/>
              </a:rPr>
              <a:t>programmorientierte</a:t>
            </a:r>
            <a:r>
              <a:rPr lang="en-US" sz="2133" kern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Arial"/>
                <a:cs typeface="Arial"/>
              </a:rPr>
              <a:t>Forschung</a:t>
            </a:r>
            <a:r>
              <a:rPr lang="en-US" sz="2133" kern="0" dirty="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en-US" sz="2133" kern="0" dirty="0" err="1">
                <a:solidFill>
                  <a:srgbClr val="000000"/>
                </a:solidFill>
                <a:latin typeface="Arial"/>
                <a:cs typeface="Arial"/>
              </a:rPr>
              <a:t>sechs</a:t>
            </a:r>
            <a:r>
              <a:rPr lang="en-US" sz="2133" kern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Arial"/>
                <a:cs typeface="Arial"/>
              </a:rPr>
              <a:t>Forschungsbereichen</a:t>
            </a:r>
            <a:r>
              <a:rPr lang="en-US" sz="2133" kern="0" dirty="0">
                <a:solidFill>
                  <a:srgbClr val="000000"/>
                </a:solidFill>
                <a:latin typeface="Arial"/>
                <a:cs typeface="Arial"/>
              </a:rPr>
              <a:t>. Das KIT </a:t>
            </a:r>
            <a:r>
              <a:rPr lang="en-US" sz="2133" kern="0" dirty="0" err="1">
                <a:solidFill>
                  <a:srgbClr val="000000"/>
                </a:solidFill>
                <a:latin typeface="Arial"/>
                <a:cs typeface="Arial"/>
              </a:rPr>
              <a:t>ist</a:t>
            </a:r>
            <a:r>
              <a:rPr lang="en-US" sz="2133" kern="0" dirty="0">
                <a:solidFill>
                  <a:srgbClr val="000000"/>
                </a:solidFill>
                <a:latin typeface="Arial"/>
                <a:cs typeface="Arial"/>
              </a:rPr>
              <a:t> an </a:t>
            </a:r>
            <a:r>
              <a:rPr lang="en-US" sz="2133" kern="0" dirty="0" err="1">
                <a:solidFill>
                  <a:srgbClr val="000000"/>
                </a:solidFill>
                <a:latin typeface="Arial"/>
                <a:cs typeface="Arial"/>
              </a:rPr>
              <a:t>vier</a:t>
            </a:r>
            <a:r>
              <a:rPr lang="en-US" sz="2133" kern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Arial"/>
                <a:cs typeface="Arial"/>
              </a:rPr>
              <a:t>davon</a:t>
            </a:r>
            <a:r>
              <a:rPr lang="en-US" sz="2133" kern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Arial"/>
                <a:cs typeface="Arial"/>
              </a:rPr>
              <a:t>beteiligt</a:t>
            </a:r>
            <a:r>
              <a:rPr lang="en-US" sz="2133" kern="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sz="2399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4" name="Gruppieren 3"/>
          <p:cNvGrpSpPr/>
          <p:nvPr/>
        </p:nvGrpSpPr>
        <p:grpSpPr bwMode="auto">
          <a:xfrm>
            <a:off x="4873466" y="4396698"/>
            <a:ext cx="6943636" cy="1766920"/>
            <a:chOff x="4707155" y="4239271"/>
            <a:chExt cx="6947921" cy="1768010"/>
          </a:xfrm>
        </p:grpSpPr>
        <p:sp>
          <p:nvSpPr>
            <p:cNvPr id="5" name="Abgerundetes Rechteck 29"/>
            <p:cNvSpPr/>
            <p:nvPr/>
          </p:nvSpPr>
          <p:spPr bwMode="auto">
            <a:xfrm>
              <a:off x="4707155" y="4242738"/>
              <a:ext cx="2160000" cy="8280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103">
                <a:defRPr/>
              </a:pPr>
              <a:r>
                <a:rPr lang="de-DE" sz="1799" b="1" kern="0">
                  <a:solidFill>
                    <a:prstClr val="white">
                      <a:lumMod val="95000"/>
                    </a:prstClr>
                  </a:solidFill>
                  <a:latin typeface="Arial"/>
                  <a:cs typeface="Arial"/>
                </a:rPr>
                <a:t>ENERGIE</a:t>
              </a:r>
              <a:endParaRPr sz="2399" kern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6" name="Abgerundetes Rechteck 30"/>
            <p:cNvSpPr/>
            <p:nvPr/>
          </p:nvSpPr>
          <p:spPr bwMode="auto">
            <a:xfrm>
              <a:off x="4707155" y="5179282"/>
              <a:ext cx="2160000" cy="8280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103">
                <a:defRPr/>
              </a:pPr>
              <a:r>
                <a:rPr lang="de-DE" sz="1799" b="1" kern="0">
                  <a:solidFill>
                    <a:prstClr val="white">
                      <a:lumMod val="65000"/>
                    </a:prstClr>
                  </a:solidFill>
                  <a:latin typeface="Arial"/>
                  <a:cs typeface="Arial"/>
                </a:rPr>
                <a:t>LUFTFAHRT, RAUMFAHRT UND VERKEHR</a:t>
              </a:r>
              <a:endParaRPr sz="2399" kern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7" name="Abgerundetes Rechteck 31"/>
            <p:cNvSpPr/>
            <p:nvPr/>
          </p:nvSpPr>
          <p:spPr bwMode="auto">
            <a:xfrm>
              <a:off x="9485549" y="4239271"/>
              <a:ext cx="2160000" cy="8280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103">
                <a:defRPr/>
              </a:pPr>
              <a:r>
                <a:rPr lang="de-DE" sz="1799" b="1" kern="0">
                  <a:solidFill>
                    <a:prstClr val="white">
                      <a:lumMod val="65000"/>
                    </a:prstClr>
                  </a:solidFill>
                  <a:latin typeface="Arial"/>
                  <a:cs typeface="Arial"/>
                </a:rPr>
                <a:t>GESUNDHEIT</a:t>
              </a:r>
              <a:endParaRPr sz="2399" kern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8" name="Abgerundetes Rechteck 33"/>
            <p:cNvSpPr/>
            <p:nvPr/>
          </p:nvSpPr>
          <p:spPr bwMode="auto">
            <a:xfrm>
              <a:off x="9495076" y="5177539"/>
              <a:ext cx="2160000" cy="8280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5941" rIns="95941" rtlCol="0" anchor="ctr"/>
            <a:lstStyle/>
            <a:p>
              <a:pPr defTabSz="914103">
                <a:defRPr/>
              </a:pPr>
              <a:r>
                <a:rPr lang="de-DE" sz="1799" b="1" kern="0">
                  <a:solidFill>
                    <a:prstClr val="white">
                      <a:lumMod val="95000"/>
                    </a:prstClr>
                  </a:solidFill>
                  <a:latin typeface="Arial"/>
                  <a:cs typeface="Arial"/>
                </a:rPr>
                <a:t>INFORMATION</a:t>
              </a:r>
              <a:endParaRPr sz="2399" kern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9" name="Abgerundetes Rechteck 32"/>
            <p:cNvSpPr/>
            <p:nvPr/>
          </p:nvSpPr>
          <p:spPr bwMode="auto">
            <a:xfrm>
              <a:off x="7096352" y="5177539"/>
              <a:ext cx="2160000" cy="8280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103">
                <a:defRPr/>
              </a:pPr>
              <a:r>
                <a:rPr lang="en-US" sz="1799" b="1" kern="0">
                  <a:solidFill>
                    <a:prstClr val="white">
                      <a:lumMod val="95000"/>
                    </a:prstClr>
                  </a:solidFill>
                  <a:latin typeface="Arial"/>
                  <a:cs typeface="Arial"/>
                </a:rPr>
                <a:t>MATERIE</a:t>
              </a:r>
              <a:endParaRPr lang="de-DE" sz="1799" b="1" kern="0">
                <a:solidFill>
                  <a:prstClr val="white">
                    <a:lumMod val="95000"/>
                  </a:prstClr>
                </a:solidFill>
                <a:latin typeface="Arial"/>
                <a:cs typeface="Arial"/>
              </a:endParaRPr>
            </a:p>
          </p:txBody>
        </p:sp>
        <p:sp>
          <p:nvSpPr>
            <p:cNvPr id="10" name="Abgerundetes Rechteck 34"/>
            <p:cNvSpPr/>
            <p:nvPr/>
          </p:nvSpPr>
          <p:spPr bwMode="auto">
            <a:xfrm>
              <a:off x="7096352" y="4242738"/>
              <a:ext cx="2160000" cy="8280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103">
                <a:defRPr/>
              </a:pPr>
              <a:r>
                <a:rPr lang="de-DE" sz="1799" b="1" kern="0">
                  <a:solidFill>
                    <a:prstClr val="white">
                      <a:lumMod val="95000"/>
                    </a:prstClr>
                  </a:solidFill>
                  <a:latin typeface="Arial"/>
                  <a:cs typeface="Arial"/>
                </a:rPr>
                <a:t>ERDE UND UMWELT</a:t>
              </a:r>
              <a:endParaRPr sz="2399" kern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1847" y="1391725"/>
            <a:ext cx="4520270" cy="4878081"/>
          </a:xfrm>
          <a:prstGeom prst="rect">
            <a:avLst/>
          </a:prstGeom>
        </p:spPr>
      </p:pic>
      <p:sp>
        <p:nvSpPr>
          <p:cNvPr id="12" name="Datumsplatzhalter 1">
            <a:extLst>
              <a:ext uri="{FF2B5EF4-FFF2-40B4-BE49-F238E27FC236}">
                <a16:creationId xmlns:a16="http://schemas.microsoft.com/office/drawing/2014/main" id="{C6863F75-3280-4444-9A61-4F713DA81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 dirty="0"/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5238B2C8-E8B0-46F9-ADAF-06E5FE157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</p:spPr>
        <p:txBody>
          <a:bodyPr/>
          <a:lstStyle/>
          <a:p>
            <a:fld id="{61696EC4-B4CF-4701-AD06-A8439D6D8E12}" type="slidenum">
              <a:rPr lang="de-DE" smtClean="0"/>
              <a:t>13</a:t>
            </a:fld>
            <a:endParaRPr lang="de-DE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540000" y="360000"/>
            <a:ext cx="9158904" cy="49933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sz="3200" dirty="0"/>
              <a:t>Forschungsorientierte</a:t>
            </a:r>
            <a:r>
              <a:rPr lang="de-DE" sz="2932" dirty="0"/>
              <a:t> Lehre am KIT</a:t>
            </a:r>
            <a:endParaRPr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732565" y="3784065"/>
            <a:ext cx="4391133" cy="337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57072" lvl="1" indent="-177742" defTabSz="609402">
              <a:buClr>
                <a:srgbClr val="009682"/>
              </a:buClr>
              <a:buSzPct val="120000"/>
              <a:buFont typeface="Wingdings"/>
              <a:buChar char="§"/>
              <a:defRPr/>
            </a:pPr>
            <a:r>
              <a:rPr lang="de-DE" sz="1400" kern="0" dirty="0">
                <a:solidFill>
                  <a:prstClr val="black"/>
                </a:solidFill>
                <a:latin typeface="Arial"/>
                <a:cs typeface="Arial"/>
              </a:rPr>
              <a:t>    Architektur </a:t>
            </a:r>
            <a:endParaRPr sz="2399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57072" lvl="1" indent="-177742" defTabSz="609402">
              <a:buClr>
                <a:srgbClr val="009682"/>
              </a:buClr>
              <a:buSzPct val="120000"/>
              <a:buFont typeface="Wingdings"/>
              <a:buChar char="§"/>
              <a:defRPr/>
            </a:pPr>
            <a:r>
              <a:rPr lang="de-DE" sz="1400" kern="0" dirty="0">
                <a:solidFill>
                  <a:prstClr val="black"/>
                </a:solidFill>
                <a:latin typeface="Arial"/>
                <a:cs typeface="Arial"/>
              </a:rPr>
              <a:t>    Bauingenieur-, Geo- und Umweltwissenschaften </a:t>
            </a:r>
            <a:endParaRPr sz="2399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57072" lvl="1" indent="-177742" defTabSz="609402">
              <a:buClr>
                <a:srgbClr val="009682"/>
              </a:buClr>
              <a:buSzPct val="120000"/>
              <a:buFont typeface="Wingdings"/>
              <a:buChar char="§"/>
              <a:defRPr/>
            </a:pPr>
            <a:r>
              <a:rPr lang="de-DE" sz="1400" kern="0" dirty="0">
                <a:solidFill>
                  <a:prstClr val="black"/>
                </a:solidFill>
                <a:latin typeface="Arial"/>
                <a:cs typeface="Arial"/>
              </a:rPr>
              <a:t>    Chemie und Biowissenschaften </a:t>
            </a:r>
            <a:endParaRPr sz="2399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57072" lvl="1" indent="-177742" defTabSz="609402">
              <a:buClr>
                <a:srgbClr val="009682"/>
              </a:buClr>
              <a:buSzPct val="120000"/>
              <a:buFont typeface="Wingdings"/>
              <a:buChar char="§"/>
              <a:defRPr/>
            </a:pPr>
            <a:r>
              <a:rPr lang="de-DE" sz="1400" kern="0" dirty="0">
                <a:solidFill>
                  <a:prstClr val="black"/>
                </a:solidFill>
                <a:latin typeface="Arial"/>
                <a:cs typeface="Arial"/>
              </a:rPr>
              <a:t>    Chemieingenieurwesen und Verfahrenstechnik </a:t>
            </a:r>
            <a:endParaRPr sz="2399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57072" lvl="1" indent="-177742" defTabSz="609402">
              <a:buClr>
                <a:srgbClr val="009682"/>
              </a:buClr>
              <a:buSzPct val="120000"/>
              <a:buFont typeface="Wingdings"/>
              <a:buChar char="§"/>
              <a:defRPr/>
            </a:pPr>
            <a:r>
              <a:rPr lang="de-DE" sz="1400" kern="0" dirty="0">
                <a:solidFill>
                  <a:prstClr val="black"/>
                </a:solidFill>
                <a:latin typeface="Arial"/>
                <a:cs typeface="Arial"/>
              </a:rPr>
              <a:t>    Elektrotechnik und Informationstechnik </a:t>
            </a:r>
            <a:endParaRPr sz="2399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57072" lvl="1" indent="-177742" defTabSz="609402">
              <a:buClr>
                <a:srgbClr val="009682"/>
              </a:buClr>
              <a:buSzPct val="120000"/>
              <a:buFont typeface="Wingdings"/>
              <a:buChar char="§"/>
              <a:defRPr/>
            </a:pPr>
            <a:r>
              <a:rPr lang="de-DE" sz="1400" kern="0" dirty="0">
                <a:solidFill>
                  <a:prstClr val="black"/>
                </a:solidFill>
                <a:latin typeface="Arial"/>
                <a:cs typeface="Arial"/>
              </a:rPr>
              <a:t>    Geistes- und Sozialwissenschaften </a:t>
            </a:r>
            <a:endParaRPr sz="2399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57072" lvl="1" indent="-177742" defTabSz="609402">
              <a:buClr>
                <a:srgbClr val="009682"/>
              </a:buClr>
              <a:buSzPct val="120000"/>
              <a:buFont typeface="Wingdings"/>
              <a:buChar char="§"/>
              <a:defRPr/>
            </a:pPr>
            <a:r>
              <a:rPr lang="de-DE" sz="1400" kern="0" dirty="0">
                <a:solidFill>
                  <a:prstClr val="black"/>
                </a:solidFill>
                <a:latin typeface="Arial"/>
                <a:cs typeface="Arial"/>
              </a:rPr>
              <a:t>    Informatik </a:t>
            </a:r>
            <a:endParaRPr sz="2399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57072" lvl="1" indent="-177742" defTabSz="609402">
              <a:buClr>
                <a:srgbClr val="009682"/>
              </a:buClr>
              <a:buSzPct val="120000"/>
              <a:buFont typeface="Wingdings"/>
              <a:buChar char="§"/>
              <a:defRPr/>
            </a:pPr>
            <a:r>
              <a:rPr lang="de-DE" sz="1400" kern="0" dirty="0">
                <a:solidFill>
                  <a:prstClr val="black"/>
                </a:solidFill>
                <a:latin typeface="Arial"/>
                <a:cs typeface="Arial"/>
              </a:rPr>
              <a:t>    Maschinenbau </a:t>
            </a:r>
            <a:endParaRPr sz="2399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57072" lvl="1" indent="-177742" defTabSz="609402">
              <a:buClr>
                <a:srgbClr val="009682"/>
              </a:buClr>
              <a:buSzPct val="120000"/>
              <a:buFont typeface="Wingdings"/>
              <a:buChar char="§"/>
              <a:defRPr/>
            </a:pPr>
            <a:r>
              <a:rPr lang="de-DE" sz="1400" kern="0" dirty="0">
                <a:solidFill>
                  <a:prstClr val="black"/>
                </a:solidFill>
                <a:latin typeface="Arial"/>
                <a:cs typeface="Arial"/>
              </a:rPr>
              <a:t>    Mathematik </a:t>
            </a:r>
            <a:endParaRPr sz="2399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57072" lvl="1" indent="-177742" defTabSz="609402">
              <a:buClr>
                <a:srgbClr val="009682"/>
              </a:buClr>
              <a:buSzPct val="120000"/>
              <a:buFont typeface="Wingdings"/>
              <a:buChar char="§"/>
              <a:defRPr/>
            </a:pPr>
            <a:r>
              <a:rPr lang="de-DE" sz="1400" kern="0" dirty="0">
                <a:solidFill>
                  <a:prstClr val="black"/>
                </a:solidFill>
                <a:latin typeface="Arial"/>
                <a:cs typeface="Arial"/>
              </a:rPr>
              <a:t>    Physik </a:t>
            </a:r>
            <a:endParaRPr sz="2399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57072" lvl="1" indent="-177742" defTabSz="609402">
              <a:buClr>
                <a:srgbClr val="009682"/>
              </a:buClr>
              <a:buSzPct val="120000"/>
              <a:buFont typeface="Wingdings"/>
              <a:buChar char="§"/>
              <a:defRPr/>
            </a:pPr>
            <a:r>
              <a:rPr lang="de-DE" sz="1400" kern="0" dirty="0">
                <a:solidFill>
                  <a:prstClr val="black"/>
                </a:solidFill>
                <a:latin typeface="Arial"/>
                <a:cs typeface="Arial"/>
              </a:rPr>
              <a:t>    Wirtschaftswissenschaften </a:t>
            </a:r>
            <a:endParaRPr sz="2399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18639" y="3345112"/>
            <a:ext cx="4044396" cy="273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1314" lvl="1" indent="-380876" defTabSz="609402">
              <a:lnSpc>
                <a:spcPct val="110000"/>
              </a:lnSpc>
              <a:buClr>
                <a:srgbClr val="009682"/>
              </a:buClr>
              <a:buSzPct val="120000"/>
              <a:buFont typeface="Wingdings"/>
              <a:buChar char="§"/>
              <a:defRPr/>
            </a:pPr>
            <a:endParaRPr lang="de-DE" sz="1999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890751" y="3434538"/>
            <a:ext cx="1910884" cy="30777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1587" defTabSz="609402">
              <a:defRPr/>
            </a:pPr>
            <a:r>
              <a:rPr lang="de-DE" sz="1400" b="1" kern="0">
                <a:solidFill>
                  <a:prstClr val="white"/>
                </a:solidFill>
                <a:latin typeface="Arial"/>
                <a:cs typeface="Arial"/>
              </a:rPr>
              <a:t>11 KIT-Fakultäten </a:t>
            </a:r>
            <a:endParaRPr sz="2399" kern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67491" y="1795884"/>
            <a:ext cx="4423260" cy="1003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57072" lvl="1" indent="-177742" defTabSz="609402">
              <a:buClr>
                <a:srgbClr val="009682"/>
              </a:buClr>
              <a:buSzPct val="120000"/>
              <a:buFont typeface="Wingdings"/>
              <a:buChar char="§"/>
              <a:defRPr/>
            </a:pPr>
            <a:r>
              <a:rPr lang="de-DE" sz="1400" kern="0" dirty="0">
                <a:solidFill>
                  <a:prstClr val="black"/>
                </a:solidFill>
                <a:latin typeface="Arial"/>
                <a:cs typeface="Arial"/>
              </a:rPr>
              <a:t>44 Bachelorstudiengänge </a:t>
            </a:r>
            <a:endParaRPr sz="2399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79330" lvl="1" defTabSz="609402">
              <a:buClr>
                <a:srgbClr val="009682"/>
              </a:buClr>
              <a:buSzPct val="120000"/>
              <a:defRPr/>
            </a:pPr>
            <a:r>
              <a:rPr lang="de-DE" sz="1400" kern="0" dirty="0">
                <a:solidFill>
                  <a:prstClr val="black"/>
                </a:solidFill>
                <a:latin typeface="Arial"/>
                <a:cs typeface="Arial"/>
              </a:rPr>
              <a:t>   (Abschlüsse: Bachelor </a:t>
            </a:r>
            <a:r>
              <a:rPr lang="de-DE" sz="1400" kern="0" dirty="0" err="1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lang="de-DE" sz="1400" kern="0" dirty="0">
                <a:solidFill>
                  <a:prstClr val="black"/>
                </a:solidFill>
                <a:latin typeface="Arial"/>
                <a:cs typeface="Arial"/>
              </a:rPr>
              <a:t> Science, Education, Arts)</a:t>
            </a:r>
            <a:endParaRPr sz="2399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57072" lvl="1" indent="-177742" defTabSz="609402">
              <a:buClr>
                <a:srgbClr val="009682"/>
              </a:buClr>
              <a:buSzPct val="120000"/>
              <a:buFont typeface="Wingdings"/>
              <a:buChar char="§"/>
              <a:defRPr/>
            </a:pPr>
            <a:r>
              <a:rPr lang="de-DE" sz="1400" kern="0" dirty="0">
                <a:solidFill>
                  <a:prstClr val="black"/>
                </a:solidFill>
                <a:latin typeface="Arial"/>
                <a:cs typeface="Arial"/>
              </a:rPr>
              <a:t>59 Masterstudiengänge </a:t>
            </a:r>
            <a:endParaRPr sz="2399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79330" lvl="1" defTabSz="609402">
              <a:buClr>
                <a:srgbClr val="009682"/>
              </a:buClr>
              <a:buSzPct val="120000"/>
              <a:defRPr/>
            </a:pPr>
            <a:r>
              <a:rPr lang="de-DE" sz="1400" kern="0" dirty="0">
                <a:solidFill>
                  <a:prstClr val="black"/>
                </a:solidFill>
                <a:latin typeface="Arial"/>
                <a:cs typeface="Arial"/>
              </a:rPr>
              <a:t>   (Abschlüsse: Master </a:t>
            </a:r>
            <a:r>
              <a:rPr lang="de-DE" sz="1400" kern="0" dirty="0" err="1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lang="de-DE" sz="1400" kern="0" dirty="0">
                <a:solidFill>
                  <a:prstClr val="black"/>
                </a:solidFill>
                <a:latin typeface="Arial"/>
                <a:cs typeface="Arial"/>
              </a:rPr>
              <a:t> Science, Education, Arts)</a:t>
            </a:r>
            <a:endParaRPr sz="2399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57072" lvl="1" indent="-177742" defTabSz="609402">
              <a:buClr>
                <a:srgbClr val="009682"/>
              </a:buClr>
              <a:buSzPct val="120000"/>
              <a:buFont typeface="Wingdings"/>
              <a:buChar char="§"/>
              <a:defRPr/>
            </a:pPr>
            <a:r>
              <a:rPr lang="de-DE" sz="1400" kern="0" dirty="0">
                <a:solidFill>
                  <a:prstClr val="black"/>
                </a:solidFill>
                <a:latin typeface="Arial"/>
                <a:cs typeface="Arial"/>
              </a:rPr>
              <a:t>6 weiterbildende Masterstudiengänge</a:t>
            </a:r>
            <a:endParaRPr sz="2399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79330" lvl="1" defTabSz="609402">
              <a:buClr>
                <a:srgbClr val="009682"/>
              </a:buClr>
              <a:buSzPct val="120000"/>
              <a:defRPr/>
            </a:pPr>
            <a:r>
              <a:rPr lang="de-DE" sz="1400" kern="0" dirty="0">
                <a:solidFill>
                  <a:prstClr val="black"/>
                </a:solidFill>
                <a:latin typeface="Arial"/>
                <a:cs typeface="Arial"/>
              </a:rPr>
              <a:t>   (Master </a:t>
            </a:r>
            <a:r>
              <a:rPr lang="de-DE" sz="1400" kern="0" dirty="0" err="1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lang="de-DE" sz="1400" kern="0" dirty="0">
                <a:solidFill>
                  <a:prstClr val="black"/>
                </a:solidFill>
                <a:latin typeface="Arial"/>
                <a:cs typeface="Arial"/>
              </a:rPr>
              <a:t> Science)</a:t>
            </a:r>
            <a:endParaRPr sz="2399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79330" lvl="1" defTabSz="609402">
              <a:buClr>
                <a:srgbClr val="009682"/>
              </a:buClr>
              <a:buSzPct val="120000"/>
              <a:defRPr/>
            </a:pPr>
            <a:r>
              <a:rPr lang="de-DE" sz="1400" kern="0" dirty="0">
                <a:solidFill>
                  <a:prstClr val="black"/>
                </a:solidFill>
                <a:latin typeface="Arial"/>
                <a:cs typeface="Arial"/>
              </a:rPr>
              <a:t>   </a:t>
            </a:r>
            <a:endParaRPr sz="2399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79330" lvl="1" defTabSz="609402">
              <a:buClr>
                <a:srgbClr val="009682"/>
              </a:buClr>
              <a:buSzPct val="120000"/>
              <a:defRPr/>
            </a:pPr>
            <a:r>
              <a:rPr lang="de-DE" sz="1400" kern="0" dirty="0">
                <a:solidFill>
                  <a:prstClr val="black"/>
                </a:solidFill>
                <a:latin typeface="Arial"/>
                <a:cs typeface="Arial"/>
              </a:rPr>
              <a:t>               </a:t>
            </a:r>
            <a:endParaRPr sz="2399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656759" y="1404457"/>
            <a:ext cx="1981631" cy="30777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1587" defTabSz="609402">
              <a:defRPr/>
            </a:pPr>
            <a:r>
              <a:rPr lang="de-DE" sz="1400" b="1" kern="0" dirty="0">
                <a:solidFill>
                  <a:prstClr val="white"/>
                </a:solidFill>
                <a:latin typeface="Arial"/>
                <a:cs typeface="Arial"/>
              </a:rPr>
              <a:t>109 Studiengänge</a:t>
            </a:r>
            <a:endParaRPr sz="2399" kern="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9070608" y="4619258"/>
            <a:ext cx="2439110" cy="16275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520699" y="1116118"/>
            <a:ext cx="4085643" cy="2305307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39194" y="3409353"/>
            <a:ext cx="4019102" cy="283748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278861" y="1571560"/>
            <a:ext cx="1634277" cy="1227609"/>
          </a:xfrm>
          <a:prstGeom prst="rect">
            <a:avLst/>
          </a:prstGeom>
        </p:spPr>
      </p:pic>
      <p:sp>
        <p:nvSpPr>
          <p:cNvPr id="15" name="Datumsplatzhalter 1">
            <a:extLst>
              <a:ext uri="{FF2B5EF4-FFF2-40B4-BE49-F238E27FC236}">
                <a16:creationId xmlns:a16="http://schemas.microsoft.com/office/drawing/2014/main" id="{8D6B4ABD-FDBF-4246-946C-6AA5C3455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 dirty="0"/>
          </a:p>
        </p:txBody>
      </p:sp>
      <p:sp>
        <p:nvSpPr>
          <p:cNvPr id="16" name="Foliennummernplatzhalter 2">
            <a:extLst>
              <a:ext uri="{FF2B5EF4-FFF2-40B4-BE49-F238E27FC236}">
                <a16:creationId xmlns:a16="http://schemas.microsoft.com/office/drawing/2014/main" id="{CC6D9A99-0C40-4066-99EE-279560360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</p:spPr>
        <p:txBody>
          <a:bodyPr/>
          <a:lstStyle/>
          <a:p>
            <a:fld id="{61696EC4-B4CF-4701-AD06-A8439D6D8E12}" type="slidenum">
              <a:rPr lang="de-DE" smtClean="0"/>
              <a:t>14</a:t>
            </a:fld>
            <a:endParaRPr lang="de-DE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5B21-B324-434D-ABB6-684CB6180B3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15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88009"/>
          </a:xfrm>
        </p:spPr>
        <p:txBody>
          <a:bodyPr/>
          <a:lstStyle/>
          <a:p>
            <a:r>
              <a:rPr lang="de-DE" spc="-7" dirty="0"/>
              <a:t>Nachwuchsförderung am</a:t>
            </a:r>
            <a:r>
              <a:rPr lang="de-DE" spc="-100" dirty="0"/>
              <a:t> </a:t>
            </a:r>
            <a:r>
              <a:rPr lang="de-DE" spc="-7" dirty="0"/>
              <a:t>KIT</a:t>
            </a:r>
            <a:endParaRPr lang="de-DE" dirty="0"/>
          </a:p>
        </p:txBody>
      </p:sp>
      <p:sp>
        <p:nvSpPr>
          <p:cNvPr id="8" name="object 3"/>
          <p:cNvSpPr/>
          <p:nvPr/>
        </p:nvSpPr>
        <p:spPr>
          <a:xfrm>
            <a:off x="529716" y="1427179"/>
            <a:ext cx="9597391" cy="1343585"/>
          </a:xfrm>
          <a:custGeom>
            <a:avLst/>
            <a:gdLst/>
            <a:ahLst/>
            <a:cxnLst/>
            <a:rect l="l" t="t" r="r" b="b"/>
            <a:pathLst>
              <a:path w="7200265" h="1206500">
                <a:moveTo>
                  <a:pt x="0" y="1206004"/>
                </a:moveTo>
                <a:lnTo>
                  <a:pt x="7199998" y="1206004"/>
                </a:lnTo>
                <a:lnTo>
                  <a:pt x="7199998" y="0"/>
                </a:lnTo>
                <a:lnTo>
                  <a:pt x="0" y="0"/>
                </a:lnTo>
                <a:lnTo>
                  <a:pt x="0" y="1206004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9" name="object 4"/>
          <p:cNvSpPr/>
          <p:nvPr/>
        </p:nvSpPr>
        <p:spPr>
          <a:xfrm>
            <a:off x="1261485" y="3079901"/>
            <a:ext cx="9597391" cy="1343585"/>
          </a:xfrm>
          <a:custGeom>
            <a:avLst/>
            <a:gdLst/>
            <a:ahLst/>
            <a:cxnLst/>
            <a:rect l="l" t="t" r="r" b="b"/>
            <a:pathLst>
              <a:path w="7200265" h="1206500">
                <a:moveTo>
                  <a:pt x="0" y="1206004"/>
                </a:moveTo>
                <a:lnTo>
                  <a:pt x="7199998" y="1206004"/>
                </a:lnTo>
                <a:lnTo>
                  <a:pt x="7199998" y="0"/>
                </a:lnTo>
                <a:lnTo>
                  <a:pt x="0" y="0"/>
                </a:lnTo>
                <a:lnTo>
                  <a:pt x="0" y="1206004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10" name="object 5"/>
          <p:cNvSpPr txBox="1"/>
          <p:nvPr/>
        </p:nvSpPr>
        <p:spPr>
          <a:xfrm>
            <a:off x="1680809" y="3144876"/>
            <a:ext cx="2482507" cy="1230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771"/>
            <a:r>
              <a:rPr sz="2666" b="1" dirty="0">
                <a:solidFill>
                  <a:srgbClr val="231F20"/>
                </a:solidFill>
                <a:latin typeface="Arial"/>
                <a:cs typeface="Arial"/>
              </a:rPr>
              <a:t>Promovierende  und Post-Doc-  Phase</a:t>
            </a:r>
            <a:endParaRPr sz="2666" dirty="0">
              <a:latin typeface="Arial"/>
              <a:cs typeface="Arial"/>
            </a:endParaRPr>
          </a:p>
        </p:txBody>
      </p:sp>
      <p:sp>
        <p:nvSpPr>
          <p:cNvPr id="11" name="object 6"/>
          <p:cNvSpPr/>
          <p:nvPr/>
        </p:nvSpPr>
        <p:spPr>
          <a:xfrm>
            <a:off x="2055650" y="4697477"/>
            <a:ext cx="9597391" cy="1343585"/>
          </a:xfrm>
          <a:custGeom>
            <a:avLst/>
            <a:gdLst/>
            <a:ahLst/>
            <a:cxnLst/>
            <a:rect l="l" t="t" r="r" b="b"/>
            <a:pathLst>
              <a:path w="7200265" h="1206500">
                <a:moveTo>
                  <a:pt x="0" y="1206004"/>
                </a:moveTo>
                <a:lnTo>
                  <a:pt x="7199998" y="1206004"/>
                </a:lnTo>
                <a:lnTo>
                  <a:pt x="7199998" y="0"/>
                </a:lnTo>
                <a:lnTo>
                  <a:pt x="0" y="0"/>
                </a:lnTo>
                <a:lnTo>
                  <a:pt x="0" y="120600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12" name="object 7"/>
          <p:cNvSpPr txBox="1"/>
          <p:nvPr/>
        </p:nvSpPr>
        <p:spPr>
          <a:xfrm>
            <a:off x="1215901" y="1700175"/>
            <a:ext cx="2237050" cy="8204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666" b="1" dirty="0">
                <a:solidFill>
                  <a:srgbClr val="231F20"/>
                </a:solidFill>
                <a:latin typeface="Arial"/>
                <a:cs typeface="Arial"/>
              </a:rPr>
              <a:t>Während</a:t>
            </a:r>
            <a:endParaRPr sz="2666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2666" b="1" dirty="0">
                <a:solidFill>
                  <a:srgbClr val="231F20"/>
                </a:solidFill>
                <a:latin typeface="Arial"/>
                <a:cs typeface="Arial"/>
              </a:rPr>
              <a:t>des</a:t>
            </a:r>
            <a:r>
              <a:rPr sz="2666" b="1" spc="-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666" b="1" dirty="0">
                <a:solidFill>
                  <a:srgbClr val="231F20"/>
                </a:solidFill>
                <a:latin typeface="Arial"/>
                <a:cs typeface="Arial"/>
              </a:rPr>
              <a:t>Studiums</a:t>
            </a:r>
            <a:endParaRPr sz="2666">
              <a:latin typeface="Arial"/>
              <a:cs typeface="Arial"/>
            </a:endParaRPr>
          </a:p>
        </p:txBody>
      </p:sp>
      <p:sp>
        <p:nvSpPr>
          <p:cNvPr id="13" name="object 8"/>
          <p:cNvSpPr txBox="1"/>
          <p:nvPr/>
        </p:nvSpPr>
        <p:spPr>
          <a:xfrm>
            <a:off x="2432359" y="4932504"/>
            <a:ext cx="3495654" cy="8204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sz="2666" b="1" spc="-7" dirty="0">
                <a:solidFill>
                  <a:srgbClr val="231F20"/>
                </a:solidFill>
                <a:latin typeface="Arial"/>
                <a:cs typeface="Arial"/>
              </a:rPr>
              <a:t>Qualifikationsperiode</a:t>
            </a:r>
            <a:endParaRPr sz="2666" dirty="0">
              <a:latin typeface="Arial"/>
              <a:cs typeface="Arial"/>
            </a:endParaRPr>
          </a:p>
          <a:p>
            <a:pPr marL="16928"/>
            <a:r>
              <a:rPr sz="2666" b="1" dirty="0">
                <a:solidFill>
                  <a:srgbClr val="231F20"/>
                </a:solidFill>
                <a:latin typeface="Arial"/>
                <a:cs typeface="Arial"/>
              </a:rPr>
              <a:t>zur</a:t>
            </a:r>
            <a:r>
              <a:rPr sz="2666" b="1" spc="-13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666" b="1" dirty="0">
                <a:solidFill>
                  <a:srgbClr val="231F20"/>
                </a:solidFill>
                <a:latin typeface="Arial"/>
                <a:cs typeface="Arial"/>
              </a:rPr>
              <a:t>Professur</a:t>
            </a:r>
            <a:endParaRPr sz="2666" dirty="0">
              <a:latin typeface="Arial"/>
              <a:cs typeface="Arial"/>
            </a:endParaRPr>
          </a:p>
        </p:txBody>
      </p:sp>
      <p:sp>
        <p:nvSpPr>
          <p:cNvPr id="14" name="object 9"/>
          <p:cNvSpPr txBox="1"/>
          <p:nvPr/>
        </p:nvSpPr>
        <p:spPr>
          <a:xfrm>
            <a:off x="5890768" y="1724213"/>
            <a:ext cx="3591298" cy="8204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97518" marR="6771" indent="-1298365"/>
            <a:r>
              <a:rPr sz="2666" b="1" spc="-7" dirty="0">
                <a:solidFill>
                  <a:srgbClr val="FFFFFF"/>
                </a:solidFill>
                <a:latin typeface="Arial"/>
                <a:cs typeface="Arial"/>
              </a:rPr>
              <a:t>House </a:t>
            </a:r>
            <a:r>
              <a:rPr sz="2666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666" b="1" spc="-1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66" b="1" spc="-7" dirty="0">
                <a:solidFill>
                  <a:srgbClr val="FFFFFF"/>
                </a:solidFill>
                <a:latin typeface="Arial"/>
                <a:cs typeface="Arial"/>
              </a:rPr>
              <a:t>Competence  </a:t>
            </a:r>
            <a:r>
              <a:rPr sz="2666" b="1" dirty="0">
                <a:solidFill>
                  <a:srgbClr val="FFFFFF"/>
                </a:solidFill>
                <a:latin typeface="Arial"/>
                <a:cs typeface="Arial"/>
              </a:rPr>
              <a:t>(HOC)</a:t>
            </a:r>
            <a:endParaRPr sz="2666" dirty="0">
              <a:latin typeface="Arial"/>
              <a:cs typeface="Arial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6571698" y="3348005"/>
            <a:ext cx="3999266" cy="8204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771" indent="429120"/>
            <a:r>
              <a:rPr sz="2666" b="1" spc="-7" dirty="0">
                <a:solidFill>
                  <a:srgbClr val="FFFFFF"/>
                </a:solidFill>
                <a:latin typeface="Arial"/>
                <a:cs typeface="Arial"/>
              </a:rPr>
              <a:t>Karlsruhe House </a:t>
            </a:r>
            <a:r>
              <a:rPr sz="2666" b="1" dirty="0">
                <a:solidFill>
                  <a:srgbClr val="FFFFFF"/>
                </a:solidFill>
                <a:latin typeface="Arial"/>
                <a:cs typeface="Arial"/>
              </a:rPr>
              <a:t>of  </a:t>
            </a:r>
            <a:r>
              <a:rPr sz="2666" b="1" spc="-40" dirty="0">
                <a:solidFill>
                  <a:srgbClr val="FFFFFF"/>
                </a:solidFill>
                <a:latin typeface="Arial"/>
                <a:cs typeface="Arial"/>
              </a:rPr>
              <a:t>Young </a:t>
            </a:r>
            <a:r>
              <a:rPr sz="2666" b="1" dirty="0">
                <a:solidFill>
                  <a:srgbClr val="FFFFFF"/>
                </a:solidFill>
                <a:latin typeface="Arial"/>
                <a:cs typeface="Arial"/>
              </a:rPr>
              <a:t>Scientists</a:t>
            </a:r>
            <a:r>
              <a:rPr sz="2666" b="1" spc="-10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66" b="1" dirty="0">
                <a:solidFill>
                  <a:srgbClr val="FFFFFF"/>
                </a:solidFill>
                <a:latin typeface="Arial"/>
                <a:cs typeface="Arial"/>
              </a:rPr>
              <a:t>(KHYS)</a:t>
            </a:r>
            <a:endParaRPr sz="2666" dirty="0">
              <a:latin typeface="Arial"/>
              <a:cs typeface="Arial"/>
            </a:endParaRPr>
          </a:p>
        </p:txBody>
      </p:sp>
      <p:sp>
        <p:nvSpPr>
          <p:cNvPr id="16" name="object 11"/>
          <p:cNvSpPr/>
          <p:nvPr/>
        </p:nvSpPr>
        <p:spPr>
          <a:xfrm>
            <a:off x="4783995" y="3255331"/>
            <a:ext cx="1515370" cy="102227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17" name="object 12"/>
          <p:cNvSpPr/>
          <p:nvPr/>
        </p:nvSpPr>
        <p:spPr>
          <a:xfrm>
            <a:off x="3939063" y="1631503"/>
            <a:ext cx="1524104" cy="954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18" name="object 13"/>
          <p:cNvSpPr txBox="1"/>
          <p:nvPr/>
        </p:nvSpPr>
        <p:spPr>
          <a:xfrm>
            <a:off x="8305658" y="4980605"/>
            <a:ext cx="3075837" cy="8204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7428" marR="6771" indent="-411346"/>
            <a:r>
              <a:rPr sz="2666" b="1" spc="-40" dirty="0">
                <a:solidFill>
                  <a:srgbClr val="FFFFFF"/>
                </a:solidFill>
                <a:latin typeface="Arial"/>
                <a:cs typeface="Arial"/>
              </a:rPr>
              <a:t>Young</a:t>
            </a:r>
            <a:r>
              <a:rPr sz="2666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66" b="1" dirty="0">
                <a:solidFill>
                  <a:srgbClr val="FFFFFF"/>
                </a:solidFill>
                <a:latin typeface="Arial"/>
                <a:cs typeface="Arial"/>
              </a:rPr>
              <a:t>Investigator  </a:t>
            </a:r>
            <a:r>
              <a:rPr sz="2666" b="1" spc="-7" dirty="0">
                <a:solidFill>
                  <a:srgbClr val="FFFFFF"/>
                </a:solidFill>
                <a:latin typeface="Arial"/>
                <a:cs typeface="Arial"/>
              </a:rPr>
              <a:t>Network</a:t>
            </a:r>
            <a:r>
              <a:rPr sz="2666" b="1" spc="-1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66" b="1" dirty="0">
                <a:solidFill>
                  <a:srgbClr val="FFFFFF"/>
                </a:solidFill>
                <a:latin typeface="Arial"/>
                <a:cs typeface="Arial"/>
              </a:rPr>
              <a:t>(YIN)</a:t>
            </a:r>
            <a:endParaRPr sz="2666">
              <a:latin typeface="Arial"/>
              <a:cs typeface="Arial"/>
            </a:endParaRPr>
          </a:p>
        </p:txBody>
      </p:sp>
      <p:sp>
        <p:nvSpPr>
          <p:cNvPr id="19" name="object 14"/>
          <p:cNvSpPr/>
          <p:nvPr/>
        </p:nvSpPr>
        <p:spPr>
          <a:xfrm>
            <a:off x="6280737" y="5012699"/>
            <a:ext cx="1787100" cy="100084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199"/>
          </a:p>
        </p:txBody>
      </p:sp>
    </p:spTree>
    <p:extLst>
      <p:ext uri="{BB962C8B-B14F-4D97-AF65-F5344CB8AC3E}">
        <p14:creationId xmlns:p14="http://schemas.microsoft.com/office/powerpoint/2010/main" val="463138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5B21-B324-434D-ABB6-684CB6180B3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16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8904" cy="462677"/>
          </a:xfrm>
        </p:spPr>
        <p:txBody>
          <a:bodyPr/>
          <a:lstStyle/>
          <a:p>
            <a:r>
              <a:rPr lang="de-DE" dirty="0"/>
              <a:t>Folienpool</a:t>
            </a:r>
          </a:p>
        </p:txBody>
      </p:sp>
    </p:spTree>
    <p:extLst>
      <p:ext uri="{BB962C8B-B14F-4D97-AF65-F5344CB8AC3E}">
        <p14:creationId xmlns:p14="http://schemas.microsoft.com/office/powerpoint/2010/main" val="1957688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17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57379"/>
          </a:xfrm>
        </p:spPr>
        <p:txBody>
          <a:bodyPr/>
          <a:lstStyle/>
          <a:p>
            <a:pPr marL="16928"/>
            <a:r>
              <a:rPr lang="de-DE" dirty="0"/>
              <a:t>Internationale</a:t>
            </a:r>
            <a:r>
              <a:rPr lang="de-DE" spc="-147" dirty="0"/>
              <a:t> </a:t>
            </a:r>
            <a:r>
              <a:rPr lang="de-DE" spc="-7" dirty="0"/>
              <a:t>Dimension</a:t>
            </a:r>
            <a:endParaRPr lang="de-DE" kern="0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" y="1770679"/>
            <a:ext cx="12188006" cy="4558314"/>
          </a:xfrm>
        </p:spPr>
      </p:pic>
      <p:sp>
        <p:nvSpPr>
          <p:cNvPr id="7" name="object 3"/>
          <p:cNvSpPr txBox="1"/>
          <p:nvPr/>
        </p:nvSpPr>
        <p:spPr>
          <a:xfrm>
            <a:off x="289793" y="1902988"/>
            <a:ext cx="3166403" cy="1551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>
              <a:lnSpc>
                <a:spcPts val="4625"/>
              </a:lnSpc>
            </a:pPr>
            <a:r>
              <a:rPr sz="3999" b="1" dirty="0">
                <a:solidFill>
                  <a:srgbClr val="414042"/>
                </a:solidFill>
                <a:latin typeface="Arial"/>
                <a:cs typeface="Arial"/>
              </a:rPr>
              <a:t>~ </a:t>
            </a:r>
            <a:r>
              <a:rPr lang="de-DE" sz="3999" b="1" spc="-7" dirty="0">
                <a:solidFill>
                  <a:srgbClr val="414042"/>
                </a:solidFill>
                <a:latin typeface="Arial"/>
                <a:cs typeface="Arial"/>
              </a:rPr>
              <a:t>25</a:t>
            </a:r>
            <a:r>
              <a:rPr sz="3999" b="1" spc="-74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3999" b="1" dirty="0">
                <a:solidFill>
                  <a:srgbClr val="414042"/>
                </a:solidFill>
                <a:latin typeface="Arial"/>
                <a:cs typeface="Arial"/>
              </a:rPr>
              <a:t>%</a:t>
            </a:r>
            <a:endParaRPr sz="3999" dirty="0">
              <a:latin typeface="Arial"/>
              <a:cs typeface="Arial"/>
            </a:endParaRPr>
          </a:p>
          <a:p>
            <a:pPr marL="16928">
              <a:lnSpc>
                <a:spcPts val="2546"/>
              </a:lnSpc>
            </a:pPr>
            <a:r>
              <a:rPr lang="de-DE" sz="2266" b="1" dirty="0">
                <a:solidFill>
                  <a:srgbClr val="414042"/>
                </a:solidFill>
                <a:latin typeface="Arial"/>
                <a:cs typeface="Arial"/>
              </a:rPr>
              <a:t>I</a:t>
            </a:r>
            <a:r>
              <a:rPr sz="2266" b="1" dirty="0" err="1">
                <a:solidFill>
                  <a:srgbClr val="414042"/>
                </a:solidFill>
                <a:latin typeface="Arial"/>
                <a:cs typeface="Arial"/>
              </a:rPr>
              <a:t>nternationale</a:t>
            </a:r>
            <a:r>
              <a:rPr lang="de-DE" sz="2266" b="1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266" b="1" spc="-7" dirty="0" err="1">
                <a:solidFill>
                  <a:srgbClr val="414042"/>
                </a:solidFill>
                <a:latin typeface="Arial"/>
                <a:cs typeface="Arial"/>
              </a:rPr>
              <a:t>Wissenschaftler</a:t>
            </a:r>
            <a:r>
              <a:rPr lang="de-DE" sz="2266" b="1" spc="-7" dirty="0">
                <a:solidFill>
                  <a:srgbClr val="414042"/>
                </a:solidFill>
                <a:latin typeface="Arial"/>
                <a:cs typeface="Arial"/>
              </a:rPr>
              <a:t>innen und Wissenschaftler</a:t>
            </a:r>
            <a:endParaRPr sz="2266" dirty="0">
              <a:latin typeface="Arial"/>
              <a:cs typeface="Arial"/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4012529" y="2369300"/>
            <a:ext cx="3548317" cy="1245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marR="6771" algn="ctr">
              <a:lnSpc>
                <a:spcPct val="92800"/>
              </a:lnSpc>
            </a:pPr>
            <a:r>
              <a:rPr sz="3999" b="1" dirty="0">
                <a:solidFill>
                  <a:srgbClr val="414042"/>
                </a:solidFill>
                <a:latin typeface="Arial"/>
                <a:cs typeface="Arial"/>
              </a:rPr>
              <a:t>&gt; </a:t>
            </a:r>
            <a:r>
              <a:rPr sz="3999" b="1" spc="-7" dirty="0">
                <a:solidFill>
                  <a:srgbClr val="414042"/>
                </a:solidFill>
                <a:latin typeface="Arial"/>
                <a:cs typeface="Arial"/>
              </a:rPr>
              <a:t>1</a:t>
            </a:r>
            <a:r>
              <a:rPr lang="de-DE" sz="3999" b="1" spc="-7" dirty="0">
                <a:solidFill>
                  <a:srgbClr val="414042"/>
                </a:solidFill>
                <a:latin typeface="Arial"/>
                <a:cs typeface="Arial"/>
              </a:rPr>
              <a:t>.</a:t>
            </a:r>
            <a:r>
              <a:rPr sz="3999" b="1" spc="-7" dirty="0">
                <a:solidFill>
                  <a:srgbClr val="414042"/>
                </a:solidFill>
                <a:latin typeface="Arial"/>
                <a:cs typeface="Arial"/>
              </a:rPr>
              <a:t>000</a:t>
            </a:r>
            <a:r>
              <a:rPr sz="3999" b="1" spc="-74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lang="de-DE" sz="2266" b="1" spc="-7" dirty="0">
                <a:solidFill>
                  <a:srgbClr val="414042"/>
                </a:solidFill>
                <a:latin typeface="Arial"/>
                <a:cs typeface="Arial"/>
              </a:rPr>
              <a:t>r</a:t>
            </a:r>
            <a:r>
              <a:rPr sz="2266" b="1" spc="-7" dirty="0" err="1">
                <a:solidFill>
                  <a:srgbClr val="414042"/>
                </a:solidFill>
                <a:latin typeface="Arial"/>
                <a:cs typeface="Arial"/>
              </a:rPr>
              <a:t>egistrierte</a:t>
            </a:r>
            <a:r>
              <a:rPr sz="2266" b="1" spc="-7" dirty="0">
                <a:solidFill>
                  <a:srgbClr val="414042"/>
                </a:solidFill>
                <a:latin typeface="Arial"/>
                <a:cs typeface="Arial"/>
              </a:rPr>
              <a:t>  Kooperationspartner</a:t>
            </a:r>
            <a:endParaRPr sz="2266" dirty="0">
              <a:latin typeface="Arial"/>
              <a:cs typeface="Arial"/>
            </a:endParaRPr>
          </a:p>
          <a:p>
            <a:pPr marL="82099" algn="ctr"/>
            <a:r>
              <a:rPr sz="2266" b="1" dirty="0">
                <a:solidFill>
                  <a:srgbClr val="414042"/>
                </a:solidFill>
                <a:latin typeface="Arial"/>
                <a:cs typeface="Arial"/>
              </a:rPr>
              <a:t>in </a:t>
            </a:r>
            <a:r>
              <a:rPr sz="2266" b="1" spc="-7" dirty="0">
                <a:solidFill>
                  <a:srgbClr val="414042"/>
                </a:solidFill>
                <a:latin typeface="Arial"/>
                <a:cs typeface="Arial"/>
              </a:rPr>
              <a:t>65</a:t>
            </a:r>
            <a:r>
              <a:rPr sz="2266" b="1" spc="-127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266" b="1" dirty="0">
                <a:solidFill>
                  <a:srgbClr val="414042"/>
                </a:solidFill>
                <a:latin typeface="Arial"/>
                <a:cs typeface="Arial"/>
              </a:rPr>
              <a:t>Ländern</a:t>
            </a:r>
            <a:endParaRPr sz="2266" dirty="0">
              <a:latin typeface="Arial"/>
              <a:cs typeface="Arial"/>
            </a:endParaRPr>
          </a:p>
        </p:txBody>
      </p:sp>
      <p:sp>
        <p:nvSpPr>
          <p:cNvPr id="11" name="object 6"/>
          <p:cNvSpPr txBox="1"/>
          <p:nvPr/>
        </p:nvSpPr>
        <p:spPr>
          <a:xfrm>
            <a:off x="1175355" y="3849712"/>
            <a:ext cx="3157092" cy="896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6330" marR="6771" indent="-610247">
              <a:lnSpc>
                <a:spcPct val="92800"/>
              </a:lnSpc>
            </a:pPr>
            <a:r>
              <a:rPr sz="3999" b="1" spc="-7" dirty="0">
                <a:solidFill>
                  <a:srgbClr val="414042"/>
                </a:solidFill>
                <a:latin typeface="Arial"/>
                <a:cs typeface="Arial"/>
              </a:rPr>
              <a:t>2</a:t>
            </a:r>
            <a:r>
              <a:rPr lang="de-DE" sz="3999" b="1" spc="-7" dirty="0">
                <a:solidFill>
                  <a:srgbClr val="414042"/>
                </a:solidFill>
                <a:latin typeface="Arial"/>
                <a:cs typeface="Arial"/>
              </a:rPr>
              <a:t>0</a:t>
            </a:r>
            <a:r>
              <a:rPr sz="3999" b="1" spc="-593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266" b="1" spc="-7" dirty="0">
                <a:solidFill>
                  <a:srgbClr val="414042"/>
                </a:solidFill>
                <a:latin typeface="Arial"/>
                <a:cs typeface="Arial"/>
              </a:rPr>
              <a:t>Doppelabschluss-  </a:t>
            </a:r>
            <a:r>
              <a:rPr sz="2266" b="1" dirty="0">
                <a:solidFill>
                  <a:srgbClr val="414042"/>
                </a:solidFill>
                <a:latin typeface="Arial"/>
                <a:cs typeface="Arial"/>
              </a:rPr>
              <a:t>Programme</a:t>
            </a:r>
            <a:endParaRPr sz="2266" dirty="0">
              <a:latin typeface="Arial"/>
              <a:cs typeface="Arial"/>
            </a:endParaRPr>
          </a:p>
        </p:txBody>
      </p:sp>
      <p:sp>
        <p:nvSpPr>
          <p:cNvPr id="12" name="object 7"/>
          <p:cNvSpPr txBox="1"/>
          <p:nvPr/>
        </p:nvSpPr>
        <p:spPr>
          <a:xfrm>
            <a:off x="8968320" y="2347452"/>
            <a:ext cx="2567148" cy="896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marR="6771">
              <a:lnSpc>
                <a:spcPct val="92800"/>
              </a:lnSpc>
            </a:pPr>
            <a:r>
              <a:rPr sz="3999" b="1" spc="-7" dirty="0">
                <a:solidFill>
                  <a:srgbClr val="414042"/>
                </a:solidFill>
                <a:latin typeface="Arial"/>
                <a:cs typeface="Arial"/>
              </a:rPr>
              <a:t>1</a:t>
            </a:r>
            <a:r>
              <a:rPr lang="de-DE" sz="3999" b="1" spc="-7" dirty="0">
                <a:solidFill>
                  <a:srgbClr val="414042"/>
                </a:solidFill>
                <a:latin typeface="Arial"/>
                <a:cs typeface="Arial"/>
              </a:rPr>
              <a:t>2</a:t>
            </a:r>
            <a:r>
              <a:rPr sz="3999" b="1" spc="-606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lang="de-DE" sz="2266" b="1" dirty="0">
                <a:solidFill>
                  <a:srgbClr val="414042"/>
                </a:solidFill>
                <a:latin typeface="Arial"/>
                <a:cs typeface="Arial"/>
              </a:rPr>
              <a:t>i</a:t>
            </a:r>
            <a:r>
              <a:rPr sz="2266" b="1" dirty="0" err="1">
                <a:solidFill>
                  <a:srgbClr val="414042"/>
                </a:solidFill>
                <a:latin typeface="Arial"/>
                <a:cs typeface="Arial"/>
              </a:rPr>
              <a:t>nternationale</a:t>
            </a:r>
            <a:r>
              <a:rPr sz="2266" b="1" dirty="0">
                <a:solidFill>
                  <a:srgbClr val="414042"/>
                </a:solidFill>
                <a:latin typeface="Arial"/>
                <a:cs typeface="Arial"/>
              </a:rPr>
              <a:t>  </a:t>
            </a:r>
            <a:r>
              <a:rPr sz="2266" b="1" spc="-7" dirty="0">
                <a:solidFill>
                  <a:srgbClr val="414042"/>
                </a:solidFill>
                <a:latin typeface="Arial"/>
                <a:cs typeface="Arial"/>
              </a:rPr>
              <a:t>Alumni</a:t>
            </a:r>
            <a:r>
              <a:rPr sz="2266" b="1" spc="-127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266" b="1" spc="-7" dirty="0">
                <a:solidFill>
                  <a:srgbClr val="414042"/>
                </a:solidFill>
                <a:latin typeface="Arial"/>
                <a:cs typeface="Arial"/>
              </a:rPr>
              <a:t>Clubs</a:t>
            </a:r>
            <a:endParaRPr sz="2266" dirty="0">
              <a:latin typeface="Arial"/>
              <a:cs typeface="Arial"/>
            </a:endParaRPr>
          </a:p>
        </p:txBody>
      </p:sp>
      <p:sp>
        <p:nvSpPr>
          <p:cNvPr id="13" name="object 8"/>
          <p:cNvSpPr txBox="1"/>
          <p:nvPr/>
        </p:nvSpPr>
        <p:spPr>
          <a:xfrm>
            <a:off x="9107611" y="3894453"/>
            <a:ext cx="2624703" cy="896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6862" marR="6771" indent="-320782">
              <a:lnSpc>
                <a:spcPct val="92800"/>
              </a:lnSpc>
            </a:pPr>
            <a:r>
              <a:rPr lang="de-DE" sz="3999" b="1" spc="-7" dirty="0">
                <a:solidFill>
                  <a:srgbClr val="414042"/>
                </a:solidFill>
                <a:latin typeface="Arial"/>
                <a:cs typeface="Arial"/>
              </a:rPr>
              <a:t>30</a:t>
            </a:r>
            <a:r>
              <a:rPr sz="3999" b="1" spc="-56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lang="de-DE" sz="2266" b="1" dirty="0">
                <a:solidFill>
                  <a:srgbClr val="414042"/>
                </a:solidFill>
                <a:latin typeface="Arial"/>
                <a:cs typeface="Arial"/>
              </a:rPr>
              <a:t>i</a:t>
            </a:r>
            <a:r>
              <a:rPr sz="2266" b="1" dirty="0" err="1">
                <a:solidFill>
                  <a:srgbClr val="414042"/>
                </a:solidFill>
                <a:latin typeface="Arial"/>
                <a:cs typeface="Arial"/>
              </a:rPr>
              <a:t>nternationale</a:t>
            </a:r>
            <a:r>
              <a:rPr sz="2266" b="1" dirty="0">
                <a:solidFill>
                  <a:srgbClr val="414042"/>
                </a:solidFill>
                <a:latin typeface="Arial"/>
                <a:cs typeface="Arial"/>
              </a:rPr>
              <a:t>  PhD-Programme</a:t>
            </a:r>
            <a:endParaRPr sz="2266" dirty="0">
              <a:latin typeface="Arial"/>
              <a:cs typeface="Arial"/>
            </a:endParaRPr>
          </a:p>
        </p:txBody>
      </p:sp>
      <p:sp>
        <p:nvSpPr>
          <p:cNvPr id="14" name="object 9"/>
          <p:cNvSpPr txBox="1"/>
          <p:nvPr/>
        </p:nvSpPr>
        <p:spPr>
          <a:xfrm>
            <a:off x="6702677" y="3848446"/>
            <a:ext cx="3334837" cy="12208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marR="6771">
              <a:lnSpc>
                <a:spcPct val="92800"/>
              </a:lnSpc>
            </a:pPr>
            <a:r>
              <a:rPr lang="de-DE" sz="3999" b="1" spc="-7" dirty="0">
                <a:solidFill>
                  <a:srgbClr val="414042"/>
                </a:solidFill>
                <a:latin typeface="Arial"/>
                <a:cs typeface="Arial"/>
              </a:rPr>
              <a:t>~20% </a:t>
            </a:r>
            <a:r>
              <a:rPr lang="de-DE" sz="2266" b="1" dirty="0">
                <a:solidFill>
                  <a:srgbClr val="414042"/>
                </a:solidFill>
                <a:latin typeface="Arial"/>
                <a:cs typeface="Arial"/>
              </a:rPr>
              <a:t>i</a:t>
            </a:r>
            <a:r>
              <a:rPr sz="2266" b="1" dirty="0" err="1">
                <a:solidFill>
                  <a:srgbClr val="414042"/>
                </a:solidFill>
                <a:latin typeface="Arial"/>
                <a:cs typeface="Arial"/>
              </a:rPr>
              <a:t>nternationale</a:t>
            </a:r>
            <a:r>
              <a:rPr sz="2266" b="1" dirty="0">
                <a:solidFill>
                  <a:srgbClr val="414042"/>
                </a:solidFill>
                <a:latin typeface="Arial"/>
                <a:cs typeface="Arial"/>
              </a:rPr>
              <a:t>  Studierende</a:t>
            </a:r>
            <a:endParaRPr sz="2266" dirty="0">
              <a:latin typeface="Arial"/>
              <a:cs typeface="Arial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677603" y="5170243"/>
            <a:ext cx="4001805" cy="910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>
              <a:lnSpc>
                <a:spcPts val="4625"/>
              </a:lnSpc>
            </a:pPr>
            <a:r>
              <a:rPr sz="3999" b="1" dirty="0">
                <a:solidFill>
                  <a:srgbClr val="414042"/>
                </a:solidFill>
                <a:latin typeface="Arial"/>
                <a:cs typeface="Arial"/>
              </a:rPr>
              <a:t>&gt; </a:t>
            </a:r>
            <a:r>
              <a:rPr lang="de-DE" sz="3999" b="1" spc="-7" dirty="0">
                <a:solidFill>
                  <a:srgbClr val="414042"/>
                </a:solidFill>
                <a:latin typeface="Arial"/>
                <a:cs typeface="Arial"/>
              </a:rPr>
              <a:t>30</a:t>
            </a:r>
            <a:r>
              <a:rPr sz="3999" b="1" spc="-7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3999" b="1" dirty="0">
                <a:solidFill>
                  <a:srgbClr val="414042"/>
                </a:solidFill>
                <a:latin typeface="Arial"/>
                <a:cs typeface="Arial"/>
              </a:rPr>
              <a:t>Mio.</a:t>
            </a:r>
            <a:r>
              <a:rPr sz="3999" b="1" spc="-733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3999" b="1" dirty="0">
                <a:solidFill>
                  <a:srgbClr val="414042"/>
                </a:solidFill>
                <a:latin typeface="Arial"/>
                <a:cs typeface="Arial"/>
              </a:rPr>
              <a:t>€</a:t>
            </a:r>
            <a:endParaRPr sz="3999" dirty="0">
              <a:latin typeface="Arial"/>
              <a:cs typeface="Arial"/>
            </a:endParaRPr>
          </a:p>
          <a:p>
            <a:pPr marL="496832">
              <a:lnSpc>
                <a:spcPts val="2546"/>
              </a:lnSpc>
            </a:pPr>
            <a:r>
              <a:rPr lang="de-DE" sz="2266" b="1" dirty="0">
                <a:solidFill>
                  <a:srgbClr val="414042"/>
                </a:solidFill>
                <a:latin typeface="Arial"/>
                <a:cs typeface="Arial"/>
              </a:rPr>
              <a:t>e</a:t>
            </a:r>
            <a:r>
              <a:rPr sz="2266" b="1" dirty="0" err="1">
                <a:solidFill>
                  <a:srgbClr val="414042"/>
                </a:solidFill>
                <a:latin typeface="Arial"/>
                <a:cs typeface="Arial"/>
              </a:rPr>
              <a:t>uropäische</a:t>
            </a:r>
            <a:r>
              <a:rPr sz="2266" b="1" spc="-133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266" b="1" dirty="0">
                <a:solidFill>
                  <a:srgbClr val="414042"/>
                </a:solidFill>
                <a:latin typeface="Arial"/>
                <a:cs typeface="Arial"/>
              </a:rPr>
              <a:t>Fördermittel</a:t>
            </a:r>
            <a:endParaRPr sz="2266" dirty="0">
              <a:latin typeface="Arial"/>
              <a:cs typeface="Arial"/>
            </a:endParaRPr>
          </a:p>
        </p:txBody>
      </p:sp>
      <p:sp>
        <p:nvSpPr>
          <p:cNvPr id="16" name="object 12"/>
          <p:cNvSpPr txBox="1"/>
          <p:nvPr/>
        </p:nvSpPr>
        <p:spPr>
          <a:xfrm>
            <a:off x="5355015" y="5346756"/>
            <a:ext cx="3613305" cy="910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>
              <a:lnSpc>
                <a:spcPts val="4625"/>
              </a:lnSpc>
            </a:pPr>
            <a:r>
              <a:rPr sz="3999" b="1" dirty="0">
                <a:solidFill>
                  <a:srgbClr val="414042"/>
                </a:solidFill>
                <a:latin typeface="Arial"/>
                <a:cs typeface="Arial"/>
              </a:rPr>
              <a:t>&gt; </a:t>
            </a:r>
            <a:r>
              <a:rPr sz="3999" b="1" spc="-7" dirty="0">
                <a:solidFill>
                  <a:srgbClr val="414042"/>
                </a:solidFill>
                <a:latin typeface="Arial"/>
                <a:cs typeface="Arial"/>
              </a:rPr>
              <a:t>1.</a:t>
            </a:r>
            <a:r>
              <a:rPr lang="de-DE" sz="3999" b="1" spc="-7" dirty="0">
                <a:solidFill>
                  <a:srgbClr val="414042"/>
                </a:solidFill>
                <a:latin typeface="Arial"/>
                <a:cs typeface="Arial"/>
              </a:rPr>
              <a:t>700</a:t>
            </a:r>
            <a:r>
              <a:rPr sz="3999" b="1" spc="-74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266" b="1" dirty="0">
                <a:solidFill>
                  <a:srgbClr val="414042"/>
                </a:solidFill>
                <a:latin typeface="Arial"/>
                <a:cs typeface="Arial"/>
              </a:rPr>
              <a:t>Schutzrechte</a:t>
            </a:r>
            <a:endParaRPr sz="2266" dirty="0">
              <a:latin typeface="Arial"/>
              <a:cs typeface="Arial"/>
            </a:endParaRPr>
          </a:p>
          <a:p>
            <a:pPr marL="2176919">
              <a:lnSpc>
                <a:spcPts val="2546"/>
              </a:lnSpc>
            </a:pPr>
            <a:r>
              <a:rPr sz="2266" b="1" dirty="0">
                <a:solidFill>
                  <a:srgbClr val="414042"/>
                </a:solidFill>
                <a:latin typeface="Arial"/>
                <a:cs typeface="Arial"/>
              </a:rPr>
              <a:t>weltweit</a:t>
            </a:r>
            <a:endParaRPr sz="2266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3805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950931" y="1419616"/>
            <a:ext cx="5073697" cy="4325364"/>
          </a:xfrm>
          <a:prstGeom prst="rect">
            <a:avLst/>
          </a:prstGeom>
          <a:noFill/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33226" y="1419616"/>
            <a:ext cx="1976514" cy="280913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44183" y="3352754"/>
            <a:ext cx="2006522" cy="280913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3361313" y="1419616"/>
            <a:ext cx="3409418" cy="4808247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sp>
        <p:nvSpPr>
          <p:cNvPr id="10" name="Titel 3"/>
          <p:cNvSpPr txBox="1"/>
          <p:nvPr/>
        </p:nvSpPr>
        <p:spPr bwMode="auto">
          <a:xfrm>
            <a:off x="540000" y="360000"/>
            <a:ext cx="9699860" cy="91022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983">
              <a:lnSpc>
                <a:spcPct val="90000"/>
              </a:lnSpc>
              <a:spcBef>
                <a:spcPts val="0"/>
              </a:spcBef>
              <a:buNone/>
              <a:defRPr lang="en-US" sz="2400" b="1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 defTabSz="914347">
              <a:defRPr/>
            </a:pPr>
            <a:r>
              <a:rPr lang="en-US" sz="3200" kern="0" dirty="0">
                <a:solidFill>
                  <a:prstClr val="black"/>
                </a:solidFill>
                <a:latin typeface="Arial"/>
              </a:rPr>
              <a:t>Das KIT </a:t>
            </a:r>
            <a:r>
              <a:rPr lang="en-US" sz="3200" kern="0" dirty="0" err="1">
                <a:solidFill>
                  <a:prstClr val="black"/>
                </a:solidFill>
                <a:latin typeface="Arial"/>
              </a:rPr>
              <a:t>ist</a:t>
            </a:r>
            <a:r>
              <a:rPr lang="en-US" sz="32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Arial"/>
              </a:rPr>
              <a:t>erfolgreich</a:t>
            </a:r>
            <a:r>
              <a:rPr lang="en-US" sz="32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Arial"/>
              </a:rPr>
              <a:t>als</a:t>
            </a:r>
            <a:r>
              <a:rPr lang="en-US" sz="32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Arial"/>
              </a:rPr>
              <a:t>Exzellenzuniversität</a:t>
            </a:r>
            <a:r>
              <a:rPr lang="en-US" sz="3200" kern="0" dirty="0">
                <a:solidFill>
                  <a:prstClr val="black"/>
                </a:solidFill>
                <a:latin typeface="Arial"/>
              </a:rPr>
              <a:t> und </a:t>
            </a:r>
            <a:r>
              <a:rPr lang="en-US" sz="3200" kern="0" dirty="0" err="1">
                <a:solidFill>
                  <a:prstClr val="black"/>
                </a:solidFill>
                <a:latin typeface="Arial"/>
              </a:rPr>
              <a:t>Europäische</a:t>
            </a:r>
            <a:r>
              <a:rPr lang="en-US" sz="3200" kern="0" dirty="0">
                <a:solidFill>
                  <a:prstClr val="black"/>
                </a:solidFill>
                <a:latin typeface="Arial"/>
              </a:rPr>
              <a:t> Universität</a:t>
            </a:r>
            <a:endParaRPr lang="de-DE" sz="3200" kern="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081339" y="5214655"/>
            <a:ext cx="2692605" cy="1247539"/>
          </a:xfrm>
          <a:prstGeom prst="rect">
            <a:avLst/>
          </a:prstGeom>
        </p:spPr>
      </p:pic>
      <p:sp>
        <p:nvSpPr>
          <p:cNvPr id="11" name="Datumsplatzhalter 1">
            <a:extLst>
              <a:ext uri="{FF2B5EF4-FFF2-40B4-BE49-F238E27FC236}">
                <a16:creationId xmlns:a16="http://schemas.microsoft.com/office/drawing/2014/main" id="{288FA5DF-85D1-454F-8599-71DB960E57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 dirty="0"/>
          </a:p>
        </p:txBody>
      </p:sp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8050B5D3-CFF9-4E96-B578-94DD6264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</p:spPr>
        <p:txBody>
          <a:bodyPr/>
          <a:lstStyle/>
          <a:p>
            <a:fld id="{61696EC4-B4CF-4701-AD06-A8439D6D8E12}" type="slidenum">
              <a:rPr lang="de-DE" smtClean="0"/>
              <a:t>18</a:t>
            </a:fld>
            <a:endParaRPr lang="de-DE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61058" y="1456984"/>
            <a:ext cx="2843921" cy="46916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540000" y="360000"/>
            <a:ext cx="9156078" cy="73844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de-DE" sz="3600" dirty="0" err="1"/>
              <a:t>Eucor</a:t>
            </a:r>
            <a:r>
              <a:rPr lang="de-DE" sz="3600" dirty="0"/>
              <a:t> – The European Campus</a:t>
            </a:r>
            <a:br>
              <a:rPr lang="de-DE" sz="3599" dirty="0"/>
            </a:br>
            <a:r>
              <a:rPr lang="de-DE" sz="2399" dirty="0"/>
              <a:t>Fünf Partneruniversitäten</a:t>
            </a:r>
            <a:endParaRPr dirty="0"/>
          </a:p>
        </p:txBody>
      </p:sp>
      <p:sp>
        <p:nvSpPr>
          <p:cNvPr id="7" name="Rechteck 6"/>
          <p:cNvSpPr/>
          <p:nvPr/>
        </p:nvSpPr>
        <p:spPr bwMode="auto">
          <a:xfrm>
            <a:off x="3344857" y="4306366"/>
            <a:ext cx="8241151" cy="2368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>
              <a:buClr>
                <a:prstClr val="white">
                  <a:lumMod val="75000"/>
                </a:prstClr>
              </a:buClr>
              <a:defRPr/>
            </a:pPr>
            <a:r>
              <a:rPr lang="en-US" sz="1599" b="1" kern="0" dirty="0" err="1">
                <a:solidFill>
                  <a:srgbClr val="1A80B3"/>
                </a:solidFill>
                <a:latin typeface="Arial"/>
                <a:cs typeface="Arial"/>
              </a:rPr>
              <a:t>Grundlegende</a:t>
            </a:r>
            <a:r>
              <a:rPr lang="en-US" sz="1599" b="1" kern="0" dirty="0">
                <a:solidFill>
                  <a:srgbClr val="1A80B3"/>
                </a:solidFill>
                <a:latin typeface="Arial"/>
                <a:cs typeface="Arial"/>
              </a:rPr>
              <a:t> </a:t>
            </a:r>
            <a:r>
              <a:rPr lang="en-US" sz="1599" b="1" kern="0" dirty="0" err="1">
                <a:solidFill>
                  <a:srgbClr val="1A80B3"/>
                </a:solidFill>
                <a:latin typeface="Arial"/>
                <a:cs typeface="Arial"/>
              </a:rPr>
              <a:t>Vereinbarung</a:t>
            </a:r>
            <a:r>
              <a:rPr lang="en-US" sz="1599" b="1" kern="0" dirty="0">
                <a:solidFill>
                  <a:srgbClr val="1A80B3"/>
                </a:solidFill>
                <a:latin typeface="Arial"/>
                <a:cs typeface="Arial"/>
              </a:rPr>
              <a:t> (1989)</a:t>
            </a:r>
            <a:r>
              <a:rPr lang="en-US" sz="1599" kern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599" kern="0" dirty="0" err="1">
                <a:solidFill>
                  <a:prstClr val="black"/>
                </a:solidFill>
                <a:latin typeface="Arial"/>
                <a:cs typeface="Arial"/>
              </a:rPr>
              <a:t>zur</a:t>
            </a:r>
            <a:r>
              <a:rPr lang="en-US" sz="1599" b="1" kern="0" dirty="0">
                <a:solidFill>
                  <a:srgbClr val="1A80B3"/>
                </a:solidFill>
                <a:latin typeface="Arial"/>
                <a:cs typeface="Arial"/>
              </a:rPr>
              <a:t> </a:t>
            </a:r>
            <a:r>
              <a:rPr lang="de-DE" sz="1599" kern="0" dirty="0">
                <a:solidFill>
                  <a:prstClr val="black"/>
                </a:solidFill>
                <a:latin typeface="Arial"/>
                <a:cs typeface="Arial"/>
              </a:rPr>
              <a:t>Zusammenarbeit in allen Bereichen von Lehre und Forschung sowie gegenseitige Nutzung von Wissen und Erfahrung</a:t>
            </a:r>
            <a:endParaRPr sz="2399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09402">
              <a:buClr>
                <a:prstClr val="white">
                  <a:lumMod val="75000"/>
                </a:prstClr>
              </a:buClr>
              <a:defRPr/>
            </a:pPr>
            <a:endParaRPr lang="de-DE" sz="1599" b="1" kern="0" dirty="0">
              <a:solidFill>
                <a:srgbClr val="1A80B3"/>
              </a:solidFill>
              <a:latin typeface="Arial"/>
              <a:cs typeface="Arial"/>
            </a:endParaRPr>
          </a:p>
          <a:p>
            <a:pPr defTabSz="609402">
              <a:spcAft>
                <a:spcPts val="1599"/>
              </a:spcAft>
              <a:buClr>
                <a:prstClr val="white">
                  <a:lumMod val="75000"/>
                </a:prstClr>
              </a:buClr>
              <a:defRPr/>
            </a:pPr>
            <a:r>
              <a:rPr lang="de-DE" sz="1599" b="1" kern="0" dirty="0">
                <a:solidFill>
                  <a:srgbClr val="1A80B3"/>
                </a:solidFill>
                <a:latin typeface="Arial"/>
                <a:cs typeface="Arial"/>
              </a:rPr>
              <a:t>Europäischer Verbund für Territoriale Zusammenarbeit (EVTZ) (2015) </a:t>
            </a:r>
            <a:r>
              <a:rPr lang="de-DE" sz="1599" kern="0" dirty="0">
                <a:solidFill>
                  <a:prstClr val="black"/>
                </a:solidFill>
                <a:latin typeface="Arial"/>
                <a:cs typeface="Arial"/>
              </a:rPr>
              <a:t>– Schaffung einer eigenen Rechtsform unter Wahrung der Autonomie der einzelnen Universitäten.</a:t>
            </a:r>
            <a:endParaRPr sz="2399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09402">
              <a:spcAft>
                <a:spcPts val="800"/>
              </a:spcAft>
              <a:buClr>
                <a:prstClr val="white">
                  <a:lumMod val="75000"/>
                </a:prstClr>
              </a:buClr>
              <a:defRPr/>
            </a:pPr>
            <a:r>
              <a:rPr lang="de-DE" sz="1599" kern="0" dirty="0">
                <a:solidFill>
                  <a:prstClr val="black"/>
                </a:solidFill>
                <a:latin typeface="Arial"/>
                <a:cs typeface="Arial"/>
              </a:rPr>
              <a:t>Bis heute 20 gemeinsame Forschungsprojekte, 5 Forschungsnetzwerke, 5 gemeinsame Promotionsprogramme und 16 gemeinsame Studiengänge</a:t>
            </a:r>
            <a:endParaRPr sz="2399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09402">
              <a:spcAft>
                <a:spcPts val="1799"/>
              </a:spcAft>
              <a:buClr>
                <a:prstClr val="white">
                  <a:lumMod val="75000"/>
                </a:prstClr>
              </a:buClr>
              <a:defRPr/>
            </a:pPr>
            <a:endParaRPr lang="de-DE" sz="1599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264526" y="1856034"/>
            <a:ext cx="8502972" cy="2354945"/>
          </a:xfrm>
          <a:prstGeom prst="rect">
            <a:avLst/>
          </a:prstGeom>
        </p:spPr>
      </p:pic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56A303B6-3459-45B0-A7FF-CF88F4E99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 dirty="0"/>
          </a:p>
        </p:txBody>
      </p:sp>
      <p:sp>
        <p:nvSpPr>
          <p:cNvPr id="9" name="Foliennummernplatzhalter 2">
            <a:extLst>
              <a:ext uri="{FF2B5EF4-FFF2-40B4-BE49-F238E27FC236}">
                <a16:creationId xmlns:a16="http://schemas.microsoft.com/office/drawing/2014/main" id="{ADC33EAB-E769-4E33-9A9B-93901B75E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</p:spPr>
        <p:txBody>
          <a:bodyPr/>
          <a:lstStyle/>
          <a:p>
            <a:fld id="{61696EC4-B4CF-4701-AD06-A8439D6D8E12}" type="slidenum">
              <a:rPr lang="de-DE" smtClean="0"/>
              <a:t>19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528BBBD-4EC7-4CFA-BA94-CBD56C1C6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999" y="1456984"/>
            <a:ext cx="8431499" cy="432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74" y="3619931"/>
            <a:ext cx="11769717" cy="2704341"/>
          </a:xfrm>
          <a:ln>
            <a:noFill/>
          </a:ln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644B4185-963B-428E-B74B-E4898C9F1F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de-DE" sz="2600" spc="-5" dirty="0"/>
              <a:t>Das KIT </a:t>
            </a:r>
            <a:r>
              <a:rPr lang="de-DE" sz="2600" dirty="0"/>
              <a:t>– </a:t>
            </a:r>
            <a:r>
              <a:rPr lang="de-DE" sz="2600" spc="-5" dirty="0"/>
              <a:t>Die</a:t>
            </a:r>
            <a:r>
              <a:rPr lang="de-DE" sz="2600" spc="-75" dirty="0"/>
              <a:t> </a:t>
            </a:r>
            <a:r>
              <a:rPr lang="de-DE" sz="2600" dirty="0"/>
              <a:t>Forschungsuniversität  in der</a:t>
            </a:r>
            <a:r>
              <a:rPr lang="de-DE" sz="2600" spc="-105" dirty="0"/>
              <a:t> </a:t>
            </a:r>
            <a:r>
              <a:rPr lang="de-DE" sz="2600" spc="-5" dirty="0"/>
              <a:t>Helmholtz-Gemeinschaft</a:t>
            </a:r>
            <a:endParaRPr lang="de-DE" sz="2600" dirty="0"/>
          </a:p>
          <a:p>
            <a:endParaRPr lang="de-DE" dirty="0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266B4780-BD73-4C7F-A890-69C255099EC3}"/>
              </a:ext>
            </a:extLst>
          </p:cNvPr>
          <p:cNvSpPr txBox="1">
            <a:spLocks/>
          </p:cNvSpPr>
          <p:nvPr/>
        </p:nvSpPr>
        <p:spPr>
          <a:xfrm>
            <a:off x="509292" y="3267908"/>
            <a:ext cx="11350730" cy="2666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 typeface="Arial" panose="020B0604020202020204" pitchFamily="34" charset="0"/>
              <a:buNone/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0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7550" indent="0" algn="l" defTabSz="67407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150" indent="0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100" indent="0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453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44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436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427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0" dirty="0"/>
              <a:t>Stand: Oktober 2024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DE8C6B07-B9DF-48AC-B78B-356C6C91FC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7258" y="2798339"/>
            <a:ext cx="8515675" cy="285115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Vorname Name </a:t>
            </a:r>
            <a:r>
              <a:rPr lang="de-DE" b="0" i="1" dirty="0"/>
              <a:t>(entsprechend einfügen)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012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BF2A7-198D-4BCD-8375-CAC66677F609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696EC4-B4CF-4701-AD06-A8439D6D8E12}" type="slidenum">
              <a:rPr kumimoji="0" lang="de-DE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503059"/>
          </a:xfrm>
        </p:spPr>
        <p:txBody>
          <a:bodyPr/>
          <a:lstStyle/>
          <a:p>
            <a:pPr marL="16928"/>
            <a:r>
              <a:rPr lang="de-DE" dirty="0"/>
              <a:t>Starke Position im internationalen</a:t>
            </a:r>
            <a:r>
              <a:rPr lang="de-DE" spc="-140" dirty="0"/>
              <a:t> </a:t>
            </a:r>
            <a:r>
              <a:rPr lang="de-DE" spc="-13" dirty="0"/>
              <a:t>Wettbewerb</a:t>
            </a:r>
            <a:endParaRPr lang="de-DE" kern="0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" y="1770679"/>
            <a:ext cx="12188006" cy="4558313"/>
          </a:xfrm>
        </p:spPr>
      </p:pic>
      <p:sp>
        <p:nvSpPr>
          <p:cNvPr id="17" name="object 3"/>
          <p:cNvSpPr txBox="1"/>
          <p:nvPr/>
        </p:nvSpPr>
        <p:spPr>
          <a:xfrm>
            <a:off x="413299" y="1952209"/>
            <a:ext cx="9386636" cy="41952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lvl="0" defTabSz="609493">
              <a:defRPr/>
            </a:pPr>
            <a:r>
              <a:rPr lang="de-DE" sz="2133" b="1" spc="-7" dirty="0">
                <a:cs typeface="Arial"/>
              </a:rPr>
              <a:t>U-Multirank</a:t>
            </a:r>
            <a:r>
              <a:rPr lang="de-DE" sz="2133" b="1" dirty="0">
                <a:cs typeface="Arial"/>
              </a:rPr>
              <a:t>:</a:t>
            </a:r>
            <a:endParaRPr lang="de-DE" sz="2133" dirty="0">
              <a:cs typeface="Arial"/>
            </a:endParaRPr>
          </a:p>
          <a:p>
            <a:pPr marL="16928" lvl="0" defTabSz="609493">
              <a:defRPr/>
            </a:pPr>
            <a:r>
              <a:rPr lang="de-DE" sz="2133" b="1" spc="-7" dirty="0">
                <a:solidFill>
                  <a:srgbClr val="231F20"/>
                </a:solidFill>
                <a:cs typeface="Arial"/>
              </a:rPr>
              <a:t>KIT </a:t>
            </a:r>
            <a:r>
              <a:rPr lang="de-DE" sz="2133" b="1" dirty="0">
                <a:solidFill>
                  <a:srgbClr val="231F20"/>
                </a:solidFill>
                <a:cs typeface="Arial"/>
              </a:rPr>
              <a:t>stark in Forschung und (Wissens-)Transfer</a:t>
            </a:r>
            <a:endParaRPr lang="de-DE" sz="2133" dirty="0">
              <a:solidFill>
                <a:prstClr val="black"/>
              </a:solidFill>
              <a:cs typeface="Arial"/>
            </a:endParaRPr>
          </a:p>
          <a:p>
            <a:pPr marL="16928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133" b="1" i="0" u="none" strike="noStrike" kern="1200" cap="none" spc="-7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28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133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Digital Leaders Ranking</a:t>
            </a:r>
            <a:r>
              <a:rPr kumimoji="0" sz="2133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28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KIT </a:t>
            </a:r>
            <a:r>
              <a:rPr kumimoji="0" lang="de-DE" sz="2133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mit starkem Fokus auf digitales Knowhow</a:t>
            </a:r>
            <a:endParaRPr kumimoji="0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28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133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28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QS </a:t>
            </a:r>
            <a:r>
              <a:rPr kumimoji="0" sz="2133" b="1" i="0" u="none" strike="noStrike" kern="1200" cap="none" spc="-1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World </a:t>
            </a:r>
            <a:r>
              <a:rPr kumimoji="0" sz="2133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University</a:t>
            </a:r>
            <a:r>
              <a:rPr kumimoji="0" sz="2133" b="1" i="0" u="none" strike="noStrike" kern="1200" cap="none" spc="-9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133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Rankings:</a:t>
            </a:r>
            <a:endParaRPr kumimoji="0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28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133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KIT </a:t>
            </a:r>
            <a:r>
              <a:rPr kumimoji="0" sz="2133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lang="de-DE" sz="2133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acht</a:t>
            </a:r>
            <a:r>
              <a:rPr kumimoji="0" sz="2133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133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Fächern unter den </a:t>
            </a:r>
            <a:r>
              <a:rPr kumimoji="0" sz="2133" b="1" i="0" u="none" strike="noStrike" kern="1200" cap="none" spc="-6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Top</a:t>
            </a:r>
            <a:r>
              <a:rPr kumimoji="0" sz="2133" b="1" i="0" u="none" strike="noStrike" kern="1200" cap="none" spc="-12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133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</a:t>
            </a:r>
            <a:endParaRPr kumimoji="0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28" marR="0" lvl="0" indent="0" algn="l" defTabSz="609493" rtl="0" eaLnBrk="1" fontAlgn="auto" latinLnBrk="0" hangingPunct="1">
              <a:lnSpc>
                <a:spcPct val="100000"/>
              </a:lnSpc>
              <a:spcBef>
                <a:spcPts val="18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CHE-Ranking: </a:t>
            </a:r>
            <a:r>
              <a:rPr kumimoji="0" sz="2133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Studierende </a:t>
            </a:r>
            <a:r>
              <a:rPr kumimoji="0" sz="2133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sehr</a:t>
            </a:r>
            <a:r>
              <a:rPr kumimoji="0" sz="2133" b="1" i="0" u="none" strike="noStrike" kern="1200" cap="none" spc="-10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133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zufrieden</a:t>
            </a:r>
            <a:endParaRPr kumimoji="0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6928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133" b="1" i="0" u="none" strike="noStrike" kern="1200" cap="none" spc="-7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WirtschaftsWoche</a:t>
            </a:r>
            <a:r>
              <a:rPr kumimoji="0" lang="de-DE" sz="2133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-Ranking: </a:t>
            </a:r>
            <a:br>
              <a:rPr kumimoji="0" lang="de-DE" sz="2133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de-DE" sz="2133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KIT mit sehr guten Noten von Personalchefs</a:t>
            </a:r>
            <a:endParaRPr kumimoji="0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141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674495" y="1942756"/>
            <a:ext cx="6311751" cy="4246907"/>
          </a:xfrm>
        </p:spPr>
        <p:txBody>
          <a:bodyPr>
            <a:noAutofit/>
          </a:bodyPr>
          <a:lstStyle/>
          <a:p>
            <a:r>
              <a:rPr lang="de-DE" sz="2133" kern="0" dirty="0"/>
              <a:t>Verbund und Interessenvertretung führender Technischer Universitäten in Deutschland</a:t>
            </a:r>
          </a:p>
          <a:p>
            <a:endParaRPr lang="de-DE" sz="2133" kern="0" dirty="0"/>
          </a:p>
          <a:p>
            <a:r>
              <a:rPr lang="de-DE" sz="2133" kern="0" dirty="0"/>
              <a:t>Kennzeichen: Forschungsstärke und Tradition</a:t>
            </a:r>
          </a:p>
          <a:p>
            <a:endParaRPr lang="de-DE" sz="2133" kern="0" dirty="0"/>
          </a:p>
          <a:p>
            <a:r>
              <a:rPr lang="de-DE" sz="2133" dirty="0">
                <a:solidFill>
                  <a:srgbClr val="231F20"/>
                </a:solidFill>
                <a:cs typeface="Arial"/>
              </a:rPr>
              <a:t>Partnerschaften mit</a:t>
            </a:r>
            <a:r>
              <a:rPr lang="de-DE" sz="2133" spc="-133" dirty="0">
                <a:solidFill>
                  <a:srgbClr val="231F20"/>
                </a:solidFill>
                <a:cs typeface="Arial"/>
              </a:rPr>
              <a:t> </a:t>
            </a:r>
            <a:r>
              <a:rPr lang="de-DE" sz="2133" spc="-7" dirty="0">
                <a:solidFill>
                  <a:srgbClr val="231F20"/>
                </a:solidFill>
                <a:cs typeface="Arial"/>
              </a:rPr>
              <a:t>angesehenen Universitäten</a:t>
            </a:r>
            <a:r>
              <a:rPr lang="de-DE" sz="2133" spc="-120" dirty="0">
                <a:solidFill>
                  <a:srgbClr val="231F20"/>
                </a:solidFill>
                <a:cs typeface="Arial"/>
              </a:rPr>
              <a:t> </a:t>
            </a:r>
            <a:r>
              <a:rPr lang="de-DE" sz="2133" spc="-7" dirty="0">
                <a:solidFill>
                  <a:srgbClr val="231F20"/>
                </a:solidFill>
                <a:cs typeface="Arial"/>
              </a:rPr>
              <a:t>weltweit</a:t>
            </a:r>
          </a:p>
          <a:p>
            <a:endParaRPr lang="de-DE" sz="2133" spc="-7" dirty="0">
              <a:solidFill>
                <a:srgbClr val="231F20"/>
              </a:solidFill>
              <a:cs typeface="Arial"/>
            </a:endParaRPr>
          </a:p>
          <a:p>
            <a:r>
              <a:rPr lang="de-DE" sz="2133" dirty="0">
                <a:solidFill>
                  <a:srgbClr val="231F20"/>
                </a:solidFill>
                <a:cs typeface="Arial"/>
              </a:rPr>
              <a:t>Zentren für </a:t>
            </a:r>
            <a:r>
              <a:rPr lang="de-DE" sz="2133" spc="-33" dirty="0">
                <a:solidFill>
                  <a:srgbClr val="231F20"/>
                </a:solidFill>
                <a:cs typeface="Arial"/>
              </a:rPr>
              <a:t>Technologie </a:t>
            </a:r>
            <a:r>
              <a:rPr lang="de-DE" sz="2133" spc="-7" dirty="0">
                <a:solidFill>
                  <a:srgbClr val="231F20"/>
                </a:solidFill>
                <a:cs typeface="Arial"/>
              </a:rPr>
              <a:t>und </a:t>
            </a:r>
            <a:r>
              <a:rPr lang="de-DE" sz="2133" dirty="0">
                <a:solidFill>
                  <a:srgbClr val="231F20"/>
                </a:solidFill>
                <a:cs typeface="Arial"/>
              </a:rPr>
              <a:t>Innovation</a:t>
            </a:r>
          </a:p>
          <a:p>
            <a:endParaRPr lang="de-DE" sz="2133" dirty="0">
              <a:solidFill>
                <a:srgbClr val="231F20"/>
              </a:solidFill>
              <a:cs typeface="Arial"/>
            </a:endParaRPr>
          </a:p>
          <a:p>
            <a:r>
              <a:rPr lang="de-DE" sz="2133" dirty="0">
                <a:solidFill>
                  <a:srgbClr val="231F20"/>
                </a:solidFill>
                <a:cs typeface="Arial"/>
              </a:rPr>
              <a:t>Gemeinsame Förderung von Forschung </a:t>
            </a:r>
            <a:r>
              <a:rPr lang="de-DE" sz="2133" spc="-7" dirty="0">
                <a:solidFill>
                  <a:srgbClr val="231F20"/>
                </a:solidFill>
                <a:cs typeface="Arial"/>
              </a:rPr>
              <a:t>und Lehre in den </a:t>
            </a:r>
            <a:r>
              <a:rPr lang="de-DE" sz="2133" dirty="0">
                <a:solidFill>
                  <a:srgbClr val="231F20"/>
                </a:solidFill>
                <a:cs typeface="Arial"/>
              </a:rPr>
              <a:t>Ingenieur- </a:t>
            </a:r>
            <a:r>
              <a:rPr lang="de-DE" sz="2133" spc="-7" dirty="0">
                <a:solidFill>
                  <a:srgbClr val="231F20"/>
                </a:solidFill>
                <a:cs typeface="Arial"/>
              </a:rPr>
              <a:t>und</a:t>
            </a:r>
            <a:r>
              <a:rPr lang="de-DE" sz="2133" spc="-140" dirty="0">
                <a:solidFill>
                  <a:srgbClr val="231F20"/>
                </a:solidFill>
                <a:cs typeface="Arial"/>
              </a:rPr>
              <a:t> </a:t>
            </a:r>
            <a:r>
              <a:rPr lang="de-DE" sz="2133" spc="-7" dirty="0">
                <a:solidFill>
                  <a:srgbClr val="231F20"/>
                </a:solidFill>
                <a:cs typeface="Arial"/>
              </a:rPr>
              <a:t>Naturwissenschaften</a:t>
            </a:r>
            <a:endParaRPr lang="de-DE" sz="2133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14.10.2024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21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59411"/>
          </a:xfrm>
        </p:spPr>
        <p:txBody>
          <a:bodyPr/>
          <a:lstStyle/>
          <a:p>
            <a:r>
              <a:rPr lang="de-DE" spc="-7" dirty="0"/>
              <a:t>Das KIT </a:t>
            </a:r>
            <a:r>
              <a:rPr lang="de-DE" dirty="0"/>
              <a:t>in der </a:t>
            </a:r>
            <a:r>
              <a:rPr lang="de-DE" spc="-7" dirty="0"/>
              <a:t>Allianz</a:t>
            </a:r>
            <a:r>
              <a:rPr lang="de-DE" spc="-200" dirty="0"/>
              <a:t> </a:t>
            </a:r>
            <a:r>
              <a:rPr lang="de-DE" dirty="0"/>
              <a:t>TU9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303" y="1232932"/>
            <a:ext cx="5167193" cy="504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63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837936" y="6313183"/>
            <a:ext cx="1369917" cy="528189"/>
          </a:xfrm>
        </p:spPr>
        <p:txBody>
          <a:bodyPr/>
          <a:lstStyle/>
          <a:p>
            <a:fld id="{C7355B21-B324-434D-ABB6-684CB6180B3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22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81355"/>
          </a:xfrm>
        </p:spPr>
        <p:txBody>
          <a:bodyPr/>
          <a:lstStyle/>
          <a:p>
            <a:r>
              <a:rPr lang="de-DE" dirty="0"/>
              <a:t>Die Aufbauorganisation des KIT</a:t>
            </a:r>
          </a:p>
        </p:txBody>
      </p:sp>
      <p:sp>
        <p:nvSpPr>
          <p:cNvPr id="8" name="object 3"/>
          <p:cNvSpPr/>
          <p:nvPr/>
        </p:nvSpPr>
        <p:spPr>
          <a:xfrm>
            <a:off x="1312323" y="3336159"/>
            <a:ext cx="9552414" cy="2993652"/>
          </a:xfrm>
          <a:custGeom>
            <a:avLst/>
            <a:gdLst/>
            <a:ahLst/>
            <a:cxnLst/>
            <a:rect l="l" t="t" r="r" b="b"/>
            <a:pathLst>
              <a:path w="8352155" h="2877185">
                <a:moveTo>
                  <a:pt x="0" y="2876600"/>
                </a:moveTo>
                <a:lnTo>
                  <a:pt x="8352002" y="2876600"/>
                </a:lnTo>
                <a:lnTo>
                  <a:pt x="8352002" y="0"/>
                </a:lnTo>
                <a:lnTo>
                  <a:pt x="0" y="0"/>
                </a:lnTo>
                <a:lnTo>
                  <a:pt x="0" y="28766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0" rIns="0" bIns="0" rtlCol="0"/>
          <a:lstStyle/>
          <a:p>
            <a:endParaRPr sz="3199" dirty="0"/>
          </a:p>
        </p:txBody>
      </p:sp>
      <p:sp>
        <p:nvSpPr>
          <p:cNvPr id="9" name="object 4"/>
          <p:cNvSpPr txBox="1"/>
          <p:nvPr/>
        </p:nvSpPr>
        <p:spPr>
          <a:xfrm>
            <a:off x="532222" y="2061662"/>
            <a:ext cx="2509592" cy="506858"/>
          </a:xfrm>
          <a:prstGeom prst="rect">
            <a:avLst/>
          </a:prstGeom>
          <a:ln w="3759">
            <a:solidFill>
              <a:srgbClr val="231F20"/>
            </a:solidFill>
          </a:ln>
        </p:spPr>
        <p:txBody>
          <a:bodyPr vert="horz" wrap="square" lIns="0" tIns="176899" rIns="0" bIns="0" rtlCol="0">
            <a:spAutoFit/>
          </a:bodyPr>
          <a:lstStyle/>
          <a:p>
            <a:pPr marL="627175">
              <a:spcBef>
                <a:spcPts val="1393"/>
              </a:spcBef>
            </a:pPr>
            <a:r>
              <a:rPr sz="2133" b="1" spc="-20" dirty="0">
                <a:solidFill>
                  <a:srgbClr val="231F20"/>
                </a:solidFill>
                <a:latin typeface="Arial"/>
                <a:cs typeface="Arial"/>
              </a:rPr>
              <a:t>KIT-</a:t>
            </a:r>
            <a:r>
              <a:rPr sz="2133" b="1" spc="-20" dirty="0" err="1">
                <a:solidFill>
                  <a:srgbClr val="231F20"/>
                </a:solidFill>
                <a:latin typeface="Arial"/>
                <a:cs typeface="Arial"/>
              </a:rPr>
              <a:t>Senat</a:t>
            </a:r>
            <a:endParaRPr sz="2133" dirty="0">
              <a:latin typeface="Arial"/>
              <a:cs typeface="Arial"/>
            </a:endParaRPr>
          </a:p>
        </p:txBody>
      </p:sp>
      <p:sp>
        <p:nvSpPr>
          <p:cNvPr id="10" name="object 5"/>
          <p:cNvSpPr txBox="1"/>
          <p:nvPr/>
        </p:nvSpPr>
        <p:spPr>
          <a:xfrm>
            <a:off x="5133835" y="1454567"/>
            <a:ext cx="2000471" cy="388913"/>
          </a:xfrm>
          <a:prstGeom prst="rect">
            <a:avLst/>
          </a:prstGeom>
          <a:ln w="3759">
            <a:solidFill>
              <a:srgbClr val="231F20"/>
            </a:solidFill>
          </a:ln>
        </p:spPr>
        <p:txBody>
          <a:bodyPr vert="horz" wrap="square" lIns="0" tIns="60095" rIns="0" bIns="0" rtlCol="0">
            <a:spAutoFit/>
          </a:bodyPr>
          <a:lstStyle/>
          <a:p>
            <a:pPr marL="212444">
              <a:spcBef>
                <a:spcPts val="473"/>
              </a:spcBef>
            </a:pPr>
            <a:r>
              <a:rPr sz="2133" b="1" spc="-7" dirty="0" err="1">
                <a:solidFill>
                  <a:srgbClr val="231F20"/>
                </a:solidFill>
                <a:latin typeface="Arial"/>
                <a:cs typeface="Arial"/>
              </a:rPr>
              <a:t>Aufsichtsrat</a:t>
            </a:r>
            <a:r>
              <a:rPr lang="de-DE" sz="2133" b="1" spc="-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endParaRPr sz="2133" dirty="0">
              <a:latin typeface="Arial"/>
              <a:cs typeface="Arial"/>
            </a:endParaRPr>
          </a:p>
        </p:txBody>
      </p:sp>
      <p:sp>
        <p:nvSpPr>
          <p:cNvPr id="11" name="object 6"/>
          <p:cNvSpPr txBox="1"/>
          <p:nvPr/>
        </p:nvSpPr>
        <p:spPr>
          <a:xfrm>
            <a:off x="1690290" y="3548061"/>
            <a:ext cx="959824" cy="4102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sz="1333" b="1" dirty="0" err="1">
                <a:solidFill>
                  <a:srgbClr val="231F20"/>
                </a:solidFill>
                <a:latin typeface="Arial"/>
                <a:cs typeface="Arial"/>
              </a:rPr>
              <a:t>Präsident</a:t>
            </a:r>
            <a:br>
              <a:rPr lang="de-DE" sz="1333" b="1" dirty="0">
                <a:solidFill>
                  <a:srgbClr val="231F20"/>
                </a:solidFill>
                <a:latin typeface="Arial"/>
                <a:cs typeface="Arial"/>
              </a:rPr>
            </a:br>
            <a:endParaRPr sz="1333" dirty="0">
              <a:latin typeface="Arial"/>
              <a:cs typeface="Arial"/>
            </a:endParaRPr>
          </a:p>
        </p:txBody>
      </p:sp>
      <p:sp>
        <p:nvSpPr>
          <p:cNvPr id="12" name="object 7"/>
          <p:cNvSpPr txBox="1"/>
          <p:nvPr/>
        </p:nvSpPr>
        <p:spPr>
          <a:xfrm>
            <a:off x="1319163" y="5752568"/>
            <a:ext cx="1535379" cy="465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893"/>
              </a:lnSpc>
            </a:pPr>
            <a:r>
              <a:rPr sz="1333" dirty="0">
                <a:solidFill>
                  <a:srgbClr val="231F20"/>
                </a:solidFill>
                <a:latin typeface="Arial"/>
                <a:cs typeface="Arial"/>
              </a:rPr>
              <a:t>Prof.</a:t>
            </a:r>
            <a:r>
              <a:rPr sz="1333" spc="-1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33" spc="-13" dirty="0">
                <a:solidFill>
                  <a:srgbClr val="231F20"/>
                </a:solidFill>
                <a:latin typeface="Arial"/>
                <a:cs typeface="Arial"/>
              </a:rPr>
              <a:t>Dr</a:t>
            </a:r>
            <a:r>
              <a:rPr lang="de-DE" sz="1333" spc="-13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1333" dirty="0">
              <a:latin typeface="Arial"/>
              <a:cs typeface="Arial"/>
            </a:endParaRPr>
          </a:p>
          <a:p>
            <a:pPr algn="ctr">
              <a:lnSpc>
                <a:spcPts val="1893"/>
              </a:lnSpc>
            </a:pPr>
            <a:r>
              <a:rPr lang="de-DE" sz="1333" dirty="0">
                <a:latin typeface="Arial"/>
                <a:cs typeface="Arial"/>
              </a:rPr>
              <a:t>Jan S. </a:t>
            </a:r>
            <a:r>
              <a:rPr lang="de-DE" sz="1333" dirty="0" err="1">
                <a:latin typeface="Arial"/>
                <a:cs typeface="Arial"/>
              </a:rPr>
              <a:t>Hesthaven</a:t>
            </a:r>
            <a:endParaRPr sz="1333" dirty="0">
              <a:latin typeface="Arial"/>
              <a:cs typeface="Arial"/>
            </a:endParaRPr>
          </a:p>
        </p:txBody>
      </p:sp>
      <p:sp>
        <p:nvSpPr>
          <p:cNvPr id="13" name="object 8"/>
          <p:cNvSpPr txBox="1"/>
          <p:nvPr/>
        </p:nvSpPr>
        <p:spPr>
          <a:xfrm>
            <a:off x="7835893" y="3548081"/>
            <a:ext cx="1209945" cy="9526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marR="6771" indent="-846" algn="ctr">
              <a:lnSpc>
                <a:spcPts val="1866"/>
              </a:lnSpc>
            </a:pPr>
            <a:r>
              <a:rPr sz="1333" b="1" spc="-7" dirty="0" err="1">
                <a:solidFill>
                  <a:srgbClr val="231F20"/>
                </a:solidFill>
                <a:latin typeface="Arial"/>
                <a:cs typeface="Arial"/>
              </a:rPr>
              <a:t>Vize</a:t>
            </a:r>
            <a:r>
              <a:rPr sz="1333" b="1" dirty="0" err="1">
                <a:solidFill>
                  <a:srgbClr val="231F20"/>
                </a:solidFill>
                <a:latin typeface="Arial"/>
                <a:cs typeface="Arial"/>
              </a:rPr>
              <a:t>präsident</a:t>
            </a:r>
            <a:r>
              <a:rPr sz="1333" b="1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lang="de-DE" sz="1333" b="1" dirty="0">
                <a:solidFill>
                  <a:srgbClr val="231F20"/>
                </a:solidFill>
                <a:latin typeface="Arial"/>
                <a:cs typeface="Arial"/>
              </a:rPr>
              <a:t>Finanzen, </a:t>
            </a:r>
            <a:r>
              <a:rPr sz="1333" b="1" dirty="0">
                <a:solidFill>
                  <a:srgbClr val="231F20"/>
                </a:solidFill>
                <a:latin typeface="Arial"/>
                <a:cs typeface="Arial"/>
              </a:rPr>
              <a:t>Personal  und</a:t>
            </a:r>
            <a:r>
              <a:rPr sz="1333" b="1" spc="-13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sz="1333" b="1" spc="-7" dirty="0">
                <a:solidFill>
                  <a:srgbClr val="231F20"/>
                </a:solidFill>
                <a:latin typeface="Arial"/>
                <a:cs typeface="Arial"/>
              </a:rPr>
              <a:t>Infrastruktur</a:t>
            </a:r>
            <a:endParaRPr sz="1333" dirty="0">
              <a:latin typeface="Arial"/>
              <a:cs typeface="Arial"/>
            </a:endParaRPr>
          </a:p>
        </p:txBody>
      </p:sp>
      <p:sp>
        <p:nvSpPr>
          <p:cNvPr id="14" name="object 9"/>
          <p:cNvSpPr txBox="1"/>
          <p:nvPr/>
        </p:nvSpPr>
        <p:spPr>
          <a:xfrm>
            <a:off x="7667372" y="5865252"/>
            <a:ext cx="1580547" cy="221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281" marR="6771" indent="-164199" algn="ctr">
              <a:lnSpc>
                <a:spcPts val="1866"/>
              </a:lnSpc>
            </a:pPr>
            <a:r>
              <a:rPr lang="de-DE" sz="1333" spc="-33" dirty="0">
                <a:solidFill>
                  <a:srgbClr val="231F20"/>
                </a:solidFill>
                <a:latin typeface="Arial"/>
                <a:cs typeface="Arial"/>
              </a:rPr>
              <a:t>Dr. Stefan </a:t>
            </a:r>
            <a:r>
              <a:rPr lang="de-DE" sz="1333" spc="-33" dirty="0" err="1">
                <a:solidFill>
                  <a:srgbClr val="231F20"/>
                </a:solidFill>
                <a:latin typeface="Arial"/>
                <a:cs typeface="Arial"/>
              </a:rPr>
              <a:t>Schwartze</a:t>
            </a:r>
            <a:endParaRPr sz="1333" dirty="0">
              <a:latin typeface="Arial"/>
              <a:cs typeface="Arial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4616848" y="3548061"/>
            <a:ext cx="1352556" cy="1196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marR="6771" algn="ctr">
              <a:lnSpc>
                <a:spcPts val="1866"/>
              </a:lnSpc>
            </a:pPr>
            <a:r>
              <a:rPr sz="1333" b="1" spc="-33" dirty="0" err="1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1333" b="1" dirty="0" err="1">
                <a:solidFill>
                  <a:srgbClr val="231F20"/>
                </a:solidFill>
                <a:latin typeface="Arial"/>
                <a:cs typeface="Arial"/>
              </a:rPr>
              <a:t>izepräsident</a:t>
            </a:r>
            <a:r>
              <a:rPr sz="1333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33" b="1" dirty="0" err="1">
                <a:solidFill>
                  <a:srgbClr val="231F20"/>
                </a:solidFill>
                <a:latin typeface="Arial"/>
                <a:cs typeface="Arial"/>
              </a:rPr>
              <a:t>Lehre</a:t>
            </a:r>
            <a:r>
              <a:rPr sz="1333" b="1" dirty="0">
                <a:solidFill>
                  <a:srgbClr val="231F20"/>
                </a:solidFill>
                <a:latin typeface="Arial"/>
                <a:cs typeface="Arial"/>
              </a:rPr>
              <a:t> und  </a:t>
            </a:r>
            <a:r>
              <a:rPr sz="1333" b="1" spc="-7" dirty="0">
                <a:solidFill>
                  <a:srgbClr val="231F20"/>
                </a:solidFill>
                <a:latin typeface="Arial"/>
                <a:cs typeface="Arial"/>
              </a:rPr>
              <a:t>akademische  Angelegen-  </a:t>
            </a:r>
            <a:r>
              <a:rPr sz="1333" b="1" dirty="0">
                <a:solidFill>
                  <a:srgbClr val="231F20"/>
                </a:solidFill>
                <a:latin typeface="Arial"/>
                <a:cs typeface="Arial"/>
              </a:rPr>
              <a:t>heiten</a:t>
            </a:r>
            <a:endParaRPr sz="1333" dirty="0">
              <a:latin typeface="Arial"/>
              <a:cs typeface="Arial"/>
            </a:endParaRPr>
          </a:p>
        </p:txBody>
      </p:sp>
      <p:sp>
        <p:nvSpPr>
          <p:cNvPr id="16" name="object 11"/>
          <p:cNvSpPr txBox="1"/>
          <p:nvPr/>
        </p:nvSpPr>
        <p:spPr>
          <a:xfrm>
            <a:off x="4523840" y="5744817"/>
            <a:ext cx="1536297" cy="465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marR="6771" indent="-846" algn="ctr">
              <a:lnSpc>
                <a:spcPts val="1866"/>
              </a:lnSpc>
            </a:pPr>
            <a:r>
              <a:rPr sz="1333" dirty="0">
                <a:solidFill>
                  <a:srgbClr val="231F20"/>
                </a:solidFill>
                <a:latin typeface="Arial"/>
                <a:cs typeface="Arial"/>
              </a:rPr>
              <a:t>Prof. </a:t>
            </a:r>
            <a:r>
              <a:rPr sz="1333" spc="-33" dirty="0">
                <a:solidFill>
                  <a:srgbClr val="231F20"/>
                </a:solidFill>
                <a:latin typeface="Arial"/>
                <a:cs typeface="Arial"/>
              </a:rPr>
              <a:t>Dr.</a:t>
            </a:r>
            <a:br>
              <a:rPr lang="de-DE" sz="1333" spc="-33" dirty="0">
                <a:solidFill>
                  <a:srgbClr val="231F20"/>
                </a:solidFill>
                <a:latin typeface="Arial"/>
                <a:cs typeface="Arial"/>
              </a:rPr>
            </a:br>
            <a:r>
              <a:rPr sz="1333" spc="-3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33" dirty="0">
                <a:solidFill>
                  <a:srgbClr val="231F20"/>
                </a:solidFill>
                <a:latin typeface="Arial"/>
                <a:cs typeface="Arial"/>
              </a:rPr>
              <a:t>Alexander </a:t>
            </a:r>
            <a:r>
              <a:rPr sz="1333" spc="-20" dirty="0" err="1">
                <a:solidFill>
                  <a:srgbClr val="231F20"/>
                </a:solidFill>
                <a:latin typeface="Arial"/>
                <a:cs typeface="Arial"/>
              </a:rPr>
              <a:t>Wanner</a:t>
            </a:r>
            <a:endParaRPr sz="1333" dirty="0">
              <a:latin typeface="Arial"/>
              <a:cs typeface="Arial"/>
            </a:endParaRPr>
          </a:p>
        </p:txBody>
      </p:sp>
      <p:sp>
        <p:nvSpPr>
          <p:cNvPr id="17" name="object 12"/>
          <p:cNvSpPr txBox="1"/>
          <p:nvPr/>
        </p:nvSpPr>
        <p:spPr>
          <a:xfrm>
            <a:off x="6147341" y="3548081"/>
            <a:ext cx="1479517" cy="699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407" marR="70250" algn="ctr">
              <a:lnSpc>
                <a:spcPts val="1866"/>
              </a:lnSpc>
            </a:pPr>
            <a:r>
              <a:rPr sz="1333" b="1" spc="-33" dirty="0" err="1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1333" b="1" dirty="0" err="1">
                <a:solidFill>
                  <a:srgbClr val="231F20"/>
                </a:solidFill>
                <a:latin typeface="Arial"/>
                <a:cs typeface="Arial"/>
              </a:rPr>
              <a:t>izepräsident</a:t>
            </a:r>
            <a:r>
              <a:rPr sz="1333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sz="1333" b="1" dirty="0">
                <a:solidFill>
                  <a:srgbClr val="231F20"/>
                </a:solidFill>
                <a:latin typeface="Arial"/>
                <a:cs typeface="Arial"/>
              </a:rPr>
              <a:t>Transfer </a:t>
            </a:r>
            <a:r>
              <a:rPr sz="1333" b="1" dirty="0">
                <a:solidFill>
                  <a:srgbClr val="231F20"/>
                </a:solidFill>
                <a:latin typeface="Arial"/>
                <a:cs typeface="Arial"/>
              </a:rPr>
              <a:t>und</a:t>
            </a:r>
            <a:endParaRPr sz="1333" dirty="0">
              <a:latin typeface="Arial"/>
              <a:cs typeface="Arial"/>
            </a:endParaRPr>
          </a:p>
          <a:p>
            <a:pPr algn="ctr">
              <a:lnSpc>
                <a:spcPts val="1813"/>
              </a:lnSpc>
            </a:pPr>
            <a:r>
              <a:rPr sz="1333" b="1" dirty="0">
                <a:solidFill>
                  <a:srgbClr val="231F20"/>
                </a:solidFill>
                <a:latin typeface="Arial"/>
                <a:cs typeface="Arial"/>
              </a:rPr>
              <a:t>Internationales</a:t>
            </a:r>
            <a:endParaRPr sz="1333" dirty="0">
              <a:latin typeface="Arial"/>
              <a:cs typeface="Arial"/>
            </a:endParaRPr>
          </a:p>
        </p:txBody>
      </p:sp>
      <p:sp>
        <p:nvSpPr>
          <p:cNvPr id="18" name="object 13"/>
          <p:cNvSpPr txBox="1"/>
          <p:nvPr/>
        </p:nvSpPr>
        <p:spPr>
          <a:xfrm>
            <a:off x="6117175" y="5745598"/>
            <a:ext cx="1523511" cy="465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893"/>
              </a:lnSpc>
            </a:pPr>
            <a:r>
              <a:rPr sz="1333" dirty="0">
                <a:solidFill>
                  <a:srgbClr val="231F20"/>
                </a:solidFill>
                <a:latin typeface="Arial"/>
                <a:cs typeface="Arial"/>
              </a:rPr>
              <a:t>Prof.</a:t>
            </a:r>
            <a:r>
              <a:rPr sz="1333" spc="-13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33" spc="-33" dirty="0">
                <a:solidFill>
                  <a:srgbClr val="231F20"/>
                </a:solidFill>
                <a:latin typeface="Arial"/>
                <a:cs typeface="Arial"/>
              </a:rPr>
              <a:t>Dr.</a:t>
            </a:r>
            <a:endParaRPr sz="1333" dirty="0">
              <a:latin typeface="Arial"/>
              <a:cs typeface="Arial"/>
            </a:endParaRPr>
          </a:p>
          <a:p>
            <a:pPr algn="ctr">
              <a:lnSpc>
                <a:spcPts val="1893"/>
              </a:lnSpc>
            </a:pPr>
            <a:r>
              <a:rPr sz="1333" dirty="0">
                <a:solidFill>
                  <a:srgbClr val="231F20"/>
                </a:solidFill>
                <a:latin typeface="Arial"/>
                <a:cs typeface="Arial"/>
              </a:rPr>
              <a:t>Thomas</a:t>
            </a:r>
            <a:r>
              <a:rPr sz="1333" spc="-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33" spc="-7" dirty="0">
                <a:solidFill>
                  <a:srgbClr val="231F20"/>
                </a:solidFill>
                <a:latin typeface="Arial"/>
                <a:cs typeface="Arial"/>
              </a:rPr>
              <a:t>Hirth</a:t>
            </a:r>
            <a:endParaRPr sz="1333" dirty="0">
              <a:latin typeface="Arial"/>
              <a:cs typeface="Arial"/>
            </a:endParaRPr>
          </a:p>
        </p:txBody>
      </p:sp>
      <p:sp>
        <p:nvSpPr>
          <p:cNvPr id="19" name="object 14"/>
          <p:cNvSpPr txBox="1"/>
          <p:nvPr/>
        </p:nvSpPr>
        <p:spPr>
          <a:xfrm>
            <a:off x="3022475" y="3548081"/>
            <a:ext cx="1352556" cy="465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marR="6771" algn="ctr">
              <a:lnSpc>
                <a:spcPts val="1866"/>
              </a:lnSpc>
            </a:pPr>
            <a:r>
              <a:rPr sz="1333" b="1" spc="-33" dirty="0" err="1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1333" b="1" dirty="0" err="1">
                <a:solidFill>
                  <a:srgbClr val="231F20"/>
                </a:solidFill>
                <a:latin typeface="Arial"/>
                <a:cs typeface="Arial"/>
              </a:rPr>
              <a:t>izepräsident</a:t>
            </a:r>
            <a:r>
              <a:rPr sz="1333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33" b="1" dirty="0" err="1">
                <a:solidFill>
                  <a:srgbClr val="231F20"/>
                </a:solidFill>
                <a:latin typeface="Arial"/>
                <a:cs typeface="Arial"/>
              </a:rPr>
              <a:t>Forschung</a:t>
            </a:r>
            <a:endParaRPr sz="1333" dirty="0">
              <a:latin typeface="Arial"/>
              <a:cs typeface="Arial"/>
            </a:endParaRPr>
          </a:p>
        </p:txBody>
      </p:sp>
      <p:sp>
        <p:nvSpPr>
          <p:cNvPr id="20" name="object 15"/>
          <p:cNvSpPr txBox="1"/>
          <p:nvPr/>
        </p:nvSpPr>
        <p:spPr>
          <a:xfrm>
            <a:off x="2914601" y="5747421"/>
            <a:ext cx="1537339" cy="465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marR="6771" indent="135423" algn="ctr">
              <a:lnSpc>
                <a:spcPts val="1866"/>
              </a:lnSpc>
            </a:pPr>
            <a:r>
              <a:rPr sz="1333" dirty="0">
                <a:solidFill>
                  <a:srgbClr val="231F20"/>
                </a:solidFill>
                <a:latin typeface="Arial"/>
                <a:cs typeface="Arial"/>
              </a:rPr>
              <a:t>Prof. </a:t>
            </a:r>
            <a:r>
              <a:rPr sz="1333" spc="-33" dirty="0">
                <a:solidFill>
                  <a:srgbClr val="231F20"/>
                </a:solidFill>
                <a:latin typeface="Arial"/>
                <a:cs typeface="Arial"/>
              </a:rPr>
              <a:t>Dr.</a:t>
            </a:r>
            <a:endParaRPr lang="de-DE" sz="1333" spc="-33" dirty="0">
              <a:solidFill>
                <a:srgbClr val="231F20"/>
              </a:solidFill>
              <a:latin typeface="Arial"/>
              <a:cs typeface="Arial"/>
            </a:endParaRPr>
          </a:p>
          <a:p>
            <a:pPr marL="16928" marR="6771" indent="135423" algn="ctr">
              <a:lnSpc>
                <a:spcPts val="1866"/>
              </a:lnSpc>
            </a:pPr>
            <a:r>
              <a:rPr sz="1333" dirty="0">
                <a:solidFill>
                  <a:srgbClr val="231F20"/>
                </a:solidFill>
                <a:latin typeface="Arial"/>
                <a:cs typeface="Arial"/>
              </a:rPr>
              <a:t>Oliver</a:t>
            </a:r>
            <a:r>
              <a:rPr sz="1333" spc="-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33" dirty="0">
                <a:solidFill>
                  <a:srgbClr val="231F20"/>
                </a:solidFill>
                <a:latin typeface="Arial"/>
                <a:cs typeface="Arial"/>
              </a:rPr>
              <a:t>Kraft</a:t>
            </a:r>
            <a:endParaRPr sz="1333" dirty="0">
              <a:latin typeface="Arial"/>
              <a:cs typeface="Arial"/>
            </a:endParaRPr>
          </a:p>
        </p:txBody>
      </p:sp>
      <p:sp>
        <p:nvSpPr>
          <p:cNvPr id="21" name="object 16"/>
          <p:cNvSpPr txBox="1"/>
          <p:nvPr/>
        </p:nvSpPr>
        <p:spPr>
          <a:xfrm>
            <a:off x="9311925" y="3548075"/>
            <a:ext cx="1552813" cy="7089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marR="6771" algn="ctr">
              <a:lnSpc>
                <a:spcPts val="1866"/>
              </a:lnSpc>
            </a:pPr>
            <a:r>
              <a:rPr sz="1333" b="1" spc="-33" dirty="0" err="1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1333" b="1" dirty="0" err="1">
                <a:solidFill>
                  <a:srgbClr val="231F20"/>
                </a:solidFill>
                <a:latin typeface="Arial"/>
                <a:cs typeface="Arial"/>
              </a:rPr>
              <a:t>izepräsident</a:t>
            </a:r>
            <a:r>
              <a:rPr lang="de-DE" sz="1333" b="1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333" b="1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lang="de-DE" sz="1333" b="1" spc="-7" dirty="0">
                <a:solidFill>
                  <a:srgbClr val="231F20"/>
                </a:solidFill>
                <a:latin typeface="Arial"/>
                <a:cs typeface="Arial"/>
              </a:rPr>
              <a:t>Digitalisierung</a:t>
            </a:r>
            <a:r>
              <a:rPr sz="1333" b="1" spc="-7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33" b="1" dirty="0">
                <a:solidFill>
                  <a:srgbClr val="231F20"/>
                </a:solidFill>
                <a:latin typeface="Arial"/>
                <a:cs typeface="Arial"/>
              </a:rPr>
              <a:t>und</a:t>
            </a:r>
            <a:r>
              <a:rPr sz="1333" b="1" spc="-13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sz="1333" b="1" dirty="0">
                <a:solidFill>
                  <a:srgbClr val="231F20"/>
                </a:solidFill>
                <a:latin typeface="Arial"/>
                <a:cs typeface="Arial"/>
              </a:rPr>
              <a:t>Nachhaltigkeit</a:t>
            </a:r>
            <a:endParaRPr sz="1333" dirty="0">
              <a:latin typeface="Arial"/>
              <a:cs typeface="Arial"/>
            </a:endParaRPr>
          </a:p>
        </p:txBody>
      </p:sp>
      <p:sp>
        <p:nvSpPr>
          <p:cNvPr id="22" name="object 17"/>
          <p:cNvSpPr txBox="1"/>
          <p:nvPr/>
        </p:nvSpPr>
        <p:spPr>
          <a:xfrm>
            <a:off x="9278272" y="5899768"/>
            <a:ext cx="1637589" cy="221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9498" marR="6771" indent="-113416" algn="ctr">
              <a:lnSpc>
                <a:spcPts val="1866"/>
              </a:lnSpc>
            </a:pPr>
            <a:r>
              <a:rPr lang="de-DE" sz="1333" spc="-33" dirty="0">
                <a:solidFill>
                  <a:srgbClr val="231F20"/>
                </a:solidFill>
                <a:latin typeface="Arial"/>
                <a:cs typeface="Arial"/>
              </a:rPr>
              <a:t>Prof. </a:t>
            </a:r>
            <a:r>
              <a:rPr lang="de-DE" sz="1333" spc="-33" dirty="0" err="1">
                <a:solidFill>
                  <a:srgbClr val="231F20"/>
                </a:solidFill>
                <a:latin typeface="Arial"/>
                <a:cs typeface="Arial"/>
              </a:rPr>
              <a:t>Kora</a:t>
            </a:r>
            <a:r>
              <a:rPr lang="de-DE" sz="1333" spc="-33" dirty="0">
                <a:solidFill>
                  <a:srgbClr val="231F20"/>
                </a:solidFill>
                <a:latin typeface="Arial"/>
                <a:cs typeface="Arial"/>
              </a:rPr>
              <a:t> Kristof</a:t>
            </a:r>
            <a:endParaRPr sz="1333" dirty="0">
              <a:latin typeface="Arial"/>
              <a:cs typeface="Arial"/>
            </a:endParaRPr>
          </a:p>
        </p:txBody>
      </p:sp>
      <p:sp>
        <p:nvSpPr>
          <p:cNvPr id="23" name="object 18"/>
          <p:cNvSpPr txBox="1"/>
          <p:nvPr/>
        </p:nvSpPr>
        <p:spPr>
          <a:xfrm>
            <a:off x="10550405" y="2206743"/>
            <a:ext cx="1069010" cy="4102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marR="6771" indent="131191"/>
            <a:r>
              <a:rPr sz="1333" b="1" dirty="0">
                <a:solidFill>
                  <a:srgbClr val="231F20"/>
                </a:solidFill>
                <a:latin typeface="Arial"/>
                <a:cs typeface="Arial"/>
              </a:rPr>
              <a:t>Personal-  </a:t>
            </a:r>
            <a:r>
              <a:rPr sz="1333" b="1" spc="-7" dirty="0">
                <a:solidFill>
                  <a:srgbClr val="231F20"/>
                </a:solidFill>
                <a:latin typeface="Arial"/>
                <a:cs typeface="Arial"/>
              </a:rPr>
              <a:t>vertretungen</a:t>
            </a:r>
            <a:endParaRPr sz="1333">
              <a:latin typeface="Arial"/>
              <a:cs typeface="Arial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10515077" y="2056635"/>
            <a:ext cx="1145187" cy="667227"/>
          </a:xfrm>
          <a:custGeom>
            <a:avLst/>
            <a:gdLst/>
            <a:ahLst/>
            <a:cxnLst/>
            <a:rect l="l" t="t" r="r" b="b"/>
            <a:pathLst>
              <a:path w="859154" h="539750">
                <a:moveTo>
                  <a:pt x="106743" y="0"/>
                </a:moveTo>
                <a:lnTo>
                  <a:pt x="45032" y="1667"/>
                </a:lnTo>
                <a:lnTo>
                  <a:pt x="13342" y="13342"/>
                </a:lnTo>
                <a:lnTo>
                  <a:pt x="1667" y="45032"/>
                </a:lnTo>
                <a:lnTo>
                  <a:pt x="0" y="106743"/>
                </a:lnTo>
                <a:lnTo>
                  <a:pt x="0" y="432434"/>
                </a:lnTo>
                <a:lnTo>
                  <a:pt x="1667" y="494138"/>
                </a:lnTo>
                <a:lnTo>
                  <a:pt x="13342" y="525824"/>
                </a:lnTo>
                <a:lnTo>
                  <a:pt x="45032" y="537498"/>
                </a:lnTo>
                <a:lnTo>
                  <a:pt x="106743" y="539165"/>
                </a:lnTo>
                <a:lnTo>
                  <a:pt x="752043" y="539165"/>
                </a:lnTo>
                <a:lnTo>
                  <a:pt x="813754" y="537498"/>
                </a:lnTo>
                <a:lnTo>
                  <a:pt x="845443" y="525824"/>
                </a:lnTo>
                <a:lnTo>
                  <a:pt x="857118" y="494138"/>
                </a:lnTo>
                <a:lnTo>
                  <a:pt x="858786" y="432434"/>
                </a:lnTo>
                <a:lnTo>
                  <a:pt x="858786" y="106743"/>
                </a:lnTo>
                <a:lnTo>
                  <a:pt x="857118" y="45032"/>
                </a:lnTo>
                <a:lnTo>
                  <a:pt x="845443" y="13342"/>
                </a:lnTo>
                <a:lnTo>
                  <a:pt x="813754" y="1667"/>
                </a:lnTo>
                <a:lnTo>
                  <a:pt x="752043" y="0"/>
                </a:lnTo>
                <a:lnTo>
                  <a:pt x="106743" y="0"/>
                </a:lnTo>
                <a:close/>
              </a:path>
            </a:pathLst>
          </a:custGeom>
          <a:ln w="375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25" name="object 20"/>
          <p:cNvSpPr/>
          <p:nvPr/>
        </p:nvSpPr>
        <p:spPr>
          <a:xfrm>
            <a:off x="3172820" y="2066673"/>
            <a:ext cx="5856279" cy="643675"/>
          </a:xfrm>
          <a:custGeom>
            <a:avLst/>
            <a:gdLst/>
            <a:ahLst/>
            <a:cxnLst/>
            <a:rect l="l" t="t" r="r" b="b"/>
            <a:pathLst>
              <a:path w="4393565" h="520700">
                <a:moveTo>
                  <a:pt x="0" y="520344"/>
                </a:moveTo>
                <a:lnTo>
                  <a:pt x="4393133" y="520344"/>
                </a:lnTo>
                <a:lnTo>
                  <a:pt x="4393133" y="0"/>
                </a:lnTo>
                <a:lnTo>
                  <a:pt x="0" y="0"/>
                </a:lnTo>
                <a:lnTo>
                  <a:pt x="0" y="520344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26" name="object 21"/>
          <p:cNvSpPr txBox="1"/>
          <p:nvPr/>
        </p:nvSpPr>
        <p:spPr>
          <a:xfrm>
            <a:off x="5428971" y="2241204"/>
            <a:ext cx="1344092" cy="3282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sz="2133" b="1" dirty="0">
                <a:solidFill>
                  <a:srgbClr val="231F20"/>
                </a:solidFill>
                <a:latin typeface="Arial"/>
                <a:cs typeface="Arial"/>
              </a:rPr>
              <a:t>Präsidium</a:t>
            </a:r>
            <a:endParaRPr sz="2133" dirty="0">
              <a:latin typeface="Arial"/>
              <a:cs typeface="Arial"/>
            </a:endParaRPr>
          </a:p>
        </p:txBody>
      </p:sp>
      <p:sp>
        <p:nvSpPr>
          <p:cNvPr id="27" name="object 22"/>
          <p:cNvSpPr txBox="1"/>
          <p:nvPr/>
        </p:nvSpPr>
        <p:spPr>
          <a:xfrm>
            <a:off x="9311927" y="2305801"/>
            <a:ext cx="974213" cy="2051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sz="1333" b="1" spc="-7" dirty="0">
                <a:solidFill>
                  <a:srgbClr val="231F20"/>
                </a:solidFill>
                <a:latin typeface="Arial"/>
                <a:cs typeface="Arial"/>
              </a:rPr>
              <a:t>Beauftragte</a:t>
            </a:r>
            <a:endParaRPr sz="1333">
              <a:latin typeface="Arial"/>
              <a:cs typeface="Arial"/>
            </a:endParaRPr>
          </a:p>
        </p:txBody>
      </p:sp>
      <p:sp>
        <p:nvSpPr>
          <p:cNvPr id="28" name="object 23"/>
          <p:cNvSpPr/>
          <p:nvPr/>
        </p:nvSpPr>
        <p:spPr>
          <a:xfrm>
            <a:off x="9153389" y="2056635"/>
            <a:ext cx="1293307" cy="662517"/>
          </a:xfrm>
          <a:custGeom>
            <a:avLst/>
            <a:gdLst/>
            <a:ahLst/>
            <a:cxnLst/>
            <a:rect l="l" t="t" r="r" b="b"/>
            <a:pathLst>
              <a:path w="970279" h="535939">
                <a:moveTo>
                  <a:pt x="106743" y="0"/>
                </a:moveTo>
                <a:lnTo>
                  <a:pt x="45032" y="1667"/>
                </a:lnTo>
                <a:lnTo>
                  <a:pt x="13342" y="13342"/>
                </a:lnTo>
                <a:lnTo>
                  <a:pt x="1667" y="45032"/>
                </a:lnTo>
                <a:lnTo>
                  <a:pt x="0" y="106743"/>
                </a:lnTo>
                <a:lnTo>
                  <a:pt x="0" y="428663"/>
                </a:lnTo>
                <a:lnTo>
                  <a:pt x="1667" y="490374"/>
                </a:lnTo>
                <a:lnTo>
                  <a:pt x="13342" y="522063"/>
                </a:lnTo>
                <a:lnTo>
                  <a:pt x="45032" y="533738"/>
                </a:lnTo>
                <a:lnTo>
                  <a:pt x="106743" y="535406"/>
                </a:lnTo>
                <a:lnTo>
                  <a:pt x="863244" y="535406"/>
                </a:lnTo>
                <a:lnTo>
                  <a:pt x="924948" y="533738"/>
                </a:lnTo>
                <a:lnTo>
                  <a:pt x="956633" y="522063"/>
                </a:lnTo>
                <a:lnTo>
                  <a:pt x="968307" y="490374"/>
                </a:lnTo>
                <a:lnTo>
                  <a:pt x="969975" y="428663"/>
                </a:lnTo>
                <a:lnTo>
                  <a:pt x="969975" y="106743"/>
                </a:lnTo>
                <a:lnTo>
                  <a:pt x="968307" y="45032"/>
                </a:lnTo>
                <a:lnTo>
                  <a:pt x="956633" y="13342"/>
                </a:lnTo>
                <a:lnTo>
                  <a:pt x="924948" y="1667"/>
                </a:lnTo>
                <a:lnTo>
                  <a:pt x="863244" y="0"/>
                </a:lnTo>
                <a:lnTo>
                  <a:pt x="106743" y="0"/>
                </a:lnTo>
                <a:close/>
              </a:path>
            </a:pathLst>
          </a:custGeom>
          <a:ln w="375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29" name="object 24"/>
          <p:cNvSpPr/>
          <p:nvPr/>
        </p:nvSpPr>
        <p:spPr>
          <a:xfrm>
            <a:off x="2900773" y="3229396"/>
            <a:ext cx="60940" cy="3088981"/>
          </a:xfrm>
          <a:custGeom>
            <a:avLst/>
            <a:gdLst/>
            <a:ahLst/>
            <a:cxnLst/>
            <a:rect l="l" t="t" r="r" b="b"/>
            <a:pathLst>
              <a:path h="2978150">
                <a:moveTo>
                  <a:pt x="0" y="0"/>
                </a:moveTo>
                <a:lnTo>
                  <a:pt x="0" y="2977540"/>
                </a:lnTo>
              </a:path>
            </a:pathLst>
          </a:custGeom>
          <a:ln w="315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30" name="object 25"/>
          <p:cNvSpPr/>
          <p:nvPr/>
        </p:nvSpPr>
        <p:spPr>
          <a:xfrm>
            <a:off x="4495149" y="3229396"/>
            <a:ext cx="189224" cy="3088981"/>
          </a:xfrm>
          <a:custGeom>
            <a:avLst/>
            <a:gdLst/>
            <a:ahLst/>
            <a:cxnLst/>
            <a:rect l="l" t="t" r="r" b="b"/>
            <a:pathLst>
              <a:path h="2978150">
                <a:moveTo>
                  <a:pt x="0" y="0"/>
                </a:moveTo>
                <a:lnTo>
                  <a:pt x="0" y="2977540"/>
                </a:lnTo>
              </a:path>
            </a:pathLst>
          </a:custGeom>
          <a:ln w="315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31" name="object 26"/>
          <p:cNvSpPr/>
          <p:nvPr/>
        </p:nvSpPr>
        <p:spPr>
          <a:xfrm>
            <a:off x="6089522" y="3229396"/>
            <a:ext cx="76910" cy="3088981"/>
          </a:xfrm>
          <a:custGeom>
            <a:avLst/>
            <a:gdLst/>
            <a:ahLst/>
            <a:cxnLst/>
            <a:rect l="l" t="t" r="r" b="b"/>
            <a:pathLst>
              <a:path h="2978150">
                <a:moveTo>
                  <a:pt x="0" y="0"/>
                </a:moveTo>
                <a:lnTo>
                  <a:pt x="0" y="2977540"/>
                </a:lnTo>
              </a:path>
            </a:pathLst>
          </a:custGeom>
          <a:ln w="315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32" name="object 27"/>
          <p:cNvSpPr/>
          <p:nvPr/>
        </p:nvSpPr>
        <p:spPr>
          <a:xfrm>
            <a:off x="7683897" y="3229396"/>
            <a:ext cx="94957" cy="3088981"/>
          </a:xfrm>
          <a:custGeom>
            <a:avLst/>
            <a:gdLst/>
            <a:ahLst/>
            <a:cxnLst/>
            <a:rect l="l" t="t" r="r" b="b"/>
            <a:pathLst>
              <a:path h="2978150">
                <a:moveTo>
                  <a:pt x="0" y="0"/>
                </a:moveTo>
                <a:lnTo>
                  <a:pt x="0" y="2977540"/>
                </a:lnTo>
              </a:path>
            </a:pathLst>
          </a:custGeom>
          <a:ln w="315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33" name="object 28"/>
          <p:cNvSpPr/>
          <p:nvPr/>
        </p:nvSpPr>
        <p:spPr>
          <a:xfrm>
            <a:off x="9278271" y="3229396"/>
            <a:ext cx="87050" cy="3088981"/>
          </a:xfrm>
          <a:custGeom>
            <a:avLst/>
            <a:gdLst/>
            <a:ahLst/>
            <a:cxnLst/>
            <a:rect l="l" t="t" r="r" b="b"/>
            <a:pathLst>
              <a:path h="2978150">
                <a:moveTo>
                  <a:pt x="0" y="0"/>
                </a:moveTo>
                <a:lnTo>
                  <a:pt x="0" y="2977540"/>
                </a:lnTo>
              </a:path>
            </a:pathLst>
          </a:custGeom>
          <a:ln w="315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34" name="object 29"/>
          <p:cNvSpPr/>
          <p:nvPr/>
        </p:nvSpPr>
        <p:spPr>
          <a:xfrm>
            <a:off x="2094562" y="3066071"/>
            <a:ext cx="8007547" cy="361871"/>
          </a:xfrm>
          <a:custGeom>
            <a:avLst/>
            <a:gdLst/>
            <a:ahLst/>
            <a:cxnLst/>
            <a:rect l="l" t="t" r="r" b="b"/>
            <a:pathLst>
              <a:path w="6572884" h="292735">
                <a:moveTo>
                  <a:pt x="0" y="292658"/>
                </a:moveTo>
                <a:lnTo>
                  <a:pt x="0" y="0"/>
                </a:lnTo>
                <a:lnTo>
                  <a:pt x="6572465" y="0"/>
                </a:lnTo>
                <a:lnTo>
                  <a:pt x="6572465" y="292658"/>
                </a:lnTo>
              </a:path>
            </a:pathLst>
          </a:custGeom>
          <a:ln w="50800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35" name="object 30"/>
          <p:cNvSpPr/>
          <p:nvPr/>
        </p:nvSpPr>
        <p:spPr>
          <a:xfrm>
            <a:off x="6100466" y="2706399"/>
            <a:ext cx="60940" cy="350868"/>
          </a:xfrm>
          <a:custGeom>
            <a:avLst/>
            <a:gdLst/>
            <a:ahLst/>
            <a:cxnLst/>
            <a:rect l="l" t="t" r="r" b="b"/>
            <a:pathLst>
              <a:path h="363219">
                <a:moveTo>
                  <a:pt x="0" y="362648"/>
                </a:moveTo>
                <a:lnTo>
                  <a:pt x="0" y="0"/>
                </a:lnTo>
              </a:path>
            </a:pathLst>
          </a:custGeom>
          <a:ln w="50800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36" name="object 31"/>
          <p:cNvSpPr/>
          <p:nvPr/>
        </p:nvSpPr>
        <p:spPr>
          <a:xfrm>
            <a:off x="3697963" y="3057603"/>
            <a:ext cx="0" cy="449005"/>
          </a:xfrm>
          <a:custGeom>
            <a:avLst/>
            <a:gdLst/>
            <a:ahLst/>
            <a:cxnLst/>
            <a:rect l="l" t="t" r="r" b="b"/>
            <a:pathLst>
              <a:path h="363220">
                <a:moveTo>
                  <a:pt x="0" y="362648"/>
                </a:moveTo>
                <a:lnTo>
                  <a:pt x="0" y="0"/>
                </a:lnTo>
              </a:path>
            </a:pathLst>
          </a:custGeom>
          <a:ln w="50800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37" name="object 32"/>
          <p:cNvSpPr/>
          <p:nvPr/>
        </p:nvSpPr>
        <p:spPr>
          <a:xfrm>
            <a:off x="5294671" y="3057603"/>
            <a:ext cx="0" cy="449005"/>
          </a:xfrm>
          <a:custGeom>
            <a:avLst/>
            <a:gdLst/>
            <a:ahLst/>
            <a:cxnLst/>
            <a:rect l="l" t="t" r="r" b="b"/>
            <a:pathLst>
              <a:path h="363220">
                <a:moveTo>
                  <a:pt x="0" y="362648"/>
                </a:moveTo>
                <a:lnTo>
                  <a:pt x="0" y="0"/>
                </a:lnTo>
              </a:path>
            </a:pathLst>
          </a:custGeom>
          <a:ln w="50800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38" name="object 33"/>
          <p:cNvSpPr/>
          <p:nvPr/>
        </p:nvSpPr>
        <p:spPr>
          <a:xfrm>
            <a:off x="6852852" y="3057603"/>
            <a:ext cx="0" cy="449005"/>
          </a:xfrm>
          <a:custGeom>
            <a:avLst/>
            <a:gdLst/>
            <a:ahLst/>
            <a:cxnLst/>
            <a:rect l="l" t="t" r="r" b="b"/>
            <a:pathLst>
              <a:path h="363220">
                <a:moveTo>
                  <a:pt x="0" y="362648"/>
                </a:moveTo>
                <a:lnTo>
                  <a:pt x="0" y="0"/>
                </a:lnTo>
              </a:path>
            </a:pathLst>
          </a:custGeom>
          <a:ln w="50800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39" name="object 34"/>
          <p:cNvSpPr/>
          <p:nvPr/>
        </p:nvSpPr>
        <p:spPr>
          <a:xfrm>
            <a:off x="8481080" y="3057603"/>
            <a:ext cx="0" cy="449005"/>
          </a:xfrm>
          <a:custGeom>
            <a:avLst/>
            <a:gdLst/>
            <a:ahLst/>
            <a:cxnLst/>
            <a:rect l="l" t="t" r="r" b="b"/>
            <a:pathLst>
              <a:path h="363220">
                <a:moveTo>
                  <a:pt x="0" y="362648"/>
                </a:moveTo>
                <a:lnTo>
                  <a:pt x="0" y="0"/>
                </a:lnTo>
              </a:path>
            </a:pathLst>
          </a:custGeom>
          <a:ln w="50800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41" name="object 36"/>
          <p:cNvSpPr/>
          <p:nvPr/>
        </p:nvSpPr>
        <p:spPr>
          <a:xfrm>
            <a:off x="3366764" y="4828213"/>
            <a:ext cx="719782" cy="80104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42" name="object 37"/>
          <p:cNvSpPr/>
          <p:nvPr/>
        </p:nvSpPr>
        <p:spPr>
          <a:xfrm>
            <a:off x="4932446" y="4833986"/>
            <a:ext cx="719778" cy="80104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43" name="object 38"/>
          <p:cNvSpPr/>
          <p:nvPr/>
        </p:nvSpPr>
        <p:spPr>
          <a:xfrm>
            <a:off x="6526818" y="4822001"/>
            <a:ext cx="719782" cy="801049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199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8FCD4ED-7D31-4F28-A2B8-FE6E3769A7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4524" y="4828213"/>
            <a:ext cx="722172" cy="80585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D83FA7D-B6E2-4272-B79C-995877C01B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07"/>
          <a:stretch/>
        </p:blipFill>
        <p:spPr>
          <a:xfrm>
            <a:off x="8167476" y="4832985"/>
            <a:ext cx="722171" cy="805951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D6D3EA69-57DA-4E59-9F4B-354E5265BC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11"/>
          <a:stretch/>
        </p:blipFill>
        <p:spPr>
          <a:xfrm>
            <a:off x="1698262" y="4826001"/>
            <a:ext cx="751697" cy="80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40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6"/>
          <p:cNvSpPr/>
          <p:nvPr/>
        </p:nvSpPr>
        <p:spPr>
          <a:xfrm>
            <a:off x="9500454" y="1614777"/>
            <a:ext cx="2172723" cy="4446622"/>
          </a:xfrm>
          <a:custGeom>
            <a:avLst/>
            <a:gdLst/>
            <a:ahLst/>
            <a:cxnLst/>
            <a:rect l="l" t="t" r="r" b="b"/>
            <a:pathLst>
              <a:path w="1630045" h="3660775">
                <a:moveTo>
                  <a:pt x="0" y="3660635"/>
                </a:moveTo>
                <a:lnTo>
                  <a:pt x="1629968" y="3660635"/>
                </a:lnTo>
                <a:lnTo>
                  <a:pt x="1629968" y="0"/>
                </a:lnTo>
                <a:lnTo>
                  <a:pt x="0" y="0"/>
                </a:lnTo>
                <a:lnTo>
                  <a:pt x="0" y="3660635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37" name="object 6"/>
          <p:cNvSpPr/>
          <p:nvPr/>
        </p:nvSpPr>
        <p:spPr>
          <a:xfrm>
            <a:off x="7246142" y="1614777"/>
            <a:ext cx="2172723" cy="4446622"/>
          </a:xfrm>
          <a:custGeom>
            <a:avLst/>
            <a:gdLst/>
            <a:ahLst/>
            <a:cxnLst/>
            <a:rect l="l" t="t" r="r" b="b"/>
            <a:pathLst>
              <a:path w="1630045" h="3660775">
                <a:moveTo>
                  <a:pt x="0" y="3660635"/>
                </a:moveTo>
                <a:lnTo>
                  <a:pt x="1629968" y="3660635"/>
                </a:lnTo>
                <a:lnTo>
                  <a:pt x="1629968" y="0"/>
                </a:lnTo>
                <a:lnTo>
                  <a:pt x="0" y="0"/>
                </a:lnTo>
                <a:lnTo>
                  <a:pt x="0" y="3660635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36" name="object 6"/>
          <p:cNvSpPr/>
          <p:nvPr/>
        </p:nvSpPr>
        <p:spPr>
          <a:xfrm>
            <a:off x="5007193" y="1614777"/>
            <a:ext cx="2172723" cy="4446622"/>
          </a:xfrm>
          <a:custGeom>
            <a:avLst/>
            <a:gdLst/>
            <a:ahLst/>
            <a:cxnLst/>
            <a:rect l="l" t="t" r="r" b="b"/>
            <a:pathLst>
              <a:path w="1630045" h="3660775">
                <a:moveTo>
                  <a:pt x="0" y="3660635"/>
                </a:moveTo>
                <a:lnTo>
                  <a:pt x="1629968" y="3660635"/>
                </a:lnTo>
                <a:lnTo>
                  <a:pt x="1629968" y="0"/>
                </a:lnTo>
                <a:lnTo>
                  <a:pt x="0" y="0"/>
                </a:lnTo>
                <a:lnTo>
                  <a:pt x="0" y="3660635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35" name="object 6"/>
          <p:cNvSpPr/>
          <p:nvPr/>
        </p:nvSpPr>
        <p:spPr>
          <a:xfrm>
            <a:off x="2768244" y="1614777"/>
            <a:ext cx="2172723" cy="4446622"/>
          </a:xfrm>
          <a:custGeom>
            <a:avLst/>
            <a:gdLst/>
            <a:ahLst/>
            <a:cxnLst/>
            <a:rect l="l" t="t" r="r" b="b"/>
            <a:pathLst>
              <a:path w="1630045" h="3660775">
                <a:moveTo>
                  <a:pt x="0" y="3660635"/>
                </a:moveTo>
                <a:lnTo>
                  <a:pt x="1629968" y="3660635"/>
                </a:lnTo>
                <a:lnTo>
                  <a:pt x="1629968" y="0"/>
                </a:lnTo>
                <a:lnTo>
                  <a:pt x="0" y="0"/>
                </a:lnTo>
                <a:lnTo>
                  <a:pt x="0" y="3660635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34" name="object 6"/>
          <p:cNvSpPr/>
          <p:nvPr/>
        </p:nvSpPr>
        <p:spPr>
          <a:xfrm>
            <a:off x="529716" y="1614777"/>
            <a:ext cx="2172723" cy="4446622"/>
          </a:xfrm>
          <a:custGeom>
            <a:avLst/>
            <a:gdLst/>
            <a:ahLst/>
            <a:cxnLst/>
            <a:rect l="l" t="t" r="r" b="b"/>
            <a:pathLst>
              <a:path w="1630045" h="3660775">
                <a:moveTo>
                  <a:pt x="0" y="3660635"/>
                </a:moveTo>
                <a:lnTo>
                  <a:pt x="1629968" y="3660635"/>
                </a:lnTo>
                <a:lnTo>
                  <a:pt x="1629968" y="0"/>
                </a:lnTo>
                <a:lnTo>
                  <a:pt x="0" y="0"/>
                </a:lnTo>
                <a:lnTo>
                  <a:pt x="0" y="3660635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33" name="object 15"/>
          <p:cNvSpPr/>
          <p:nvPr/>
        </p:nvSpPr>
        <p:spPr>
          <a:xfrm>
            <a:off x="600053" y="2904287"/>
            <a:ext cx="2032219" cy="937817"/>
          </a:xfrm>
          <a:custGeom>
            <a:avLst/>
            <a:gdLst/>
            <a:ahLst/>
            <a:cxnLst/>
            <a:rect l="l" t="t" r="r" b="b"/>
            <a:pathLst>
              <a:path w="1524635" h="703579">
                <a:moveTo>
                  <a:pt x="1433385" y="0"/>
                </a:moveTo>
                <a:lnTo>
                  <a:pt x="91046" y="0"/>
                </a:lnTo>
                <a:lnTo>
                  <a:pt x="38410" y="1422"/>
                </a:lnTo>
                <a:lnTo>
                  <a:pt x="11380" y="11380"/>
                </a:lnTo>
                <a:lnTo>
                  <a:pt x="1422" y="38410"/>
                </a:lnTo>
                <a:lnTo>
                  <a:pt x="0" y="91046"/>
                </a:lnTo>
                <a:lnTo>
                  <a:pt x="0" y="612076"/>
                </a:lnTo>
                <a:lnTo>
                  <a:pt x="1422" y="664712"/>
                </a:lnTo>
                <a:lnTo>
                  <a:pt x="11380" y="691742"/>
                </a:lnTo>
                <a:lnTo>
                  <a:pt x="38410" y="701700"/>
                </a:lnTo>
                <a:lnTo>
                  <a:pt x="91046" y="703122"/>
                </a:lnTo>
                <a:lnTo>
                  <a:pt x="1433385" y="703122"/>
                </a:lnTo>
                <a:lnTo>
                  <a:pt x="1486021" y="701700"/>
                </a:lnTo>
                <a:lnTo>
                  <a:pt x="1513051" y="691742"/>
                </a:lnTo>
                <a:lnTo>
                  <a:pt x="1523009" y="664712"/>
                </a:lnTo>
                <a:lnTo>
                  <a:pt x="1524431" y="612076"/>
                </a:lnTo>
                <a:lnTo>
                  <a:pt x="1524431" y="91046"/>
                </a:lnTo>
                <a:lnTo>
                  <a:pt x="1523009" y="38410"/>
                </a:lnTo>
                <a:lnTo>
                  <a:pt x="1513051" y="11380"/>
                </a:lnTo>
                <a:lnTo>
                  <a:pt x="1486021" y="1422"/>
                </a:lnTo>
                <a:lnTo>
                  <a:pt x="1433385" y="0"/>
                </a:lnTo>
                <a:close/>
              </a:path>
            </a:pathLst>
          </a:custGeom>
          <a:solidFill>
            <a:srgbClr val="7CCCB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5B21-B324-434D-ABB6-684CB6180B3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23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913488"/>
          </a:xfrm>
        </p:spPr>
        <p:txBody>
          <a:bodyPr>
            <a:noAutofit/>
          </a:bodyPr>
          <a:lstStyle/>
          <a:p>
            <a:r>
              <a:rPr lang="de-DE" sz="3200" dirty="0"/>
              <a:t>Disziplinäre </a:t>
            </a:r>
            <a:r>
              <a:rPr lang="de-DE" sz="3200" spc="-7" dirty="0"/>
              <a:t>Breite </a:t>
            </a:r>
            <a:r>
              <a:rPr lang="de-DE" sz="3200" dirty="0"/>
              <a:t>und Profilbildung:</a:t>
            </a:r>
            <a:r>
              <a:rPr lang="de-DE" sz="3200" spc="-60" dirty="0"/>
              <a:t> </a:t>
            </a:r>
            <a:br>
              <a:rPr lang="de-DE" sz="3200" spc="-60" dirty="0"/>
            </a:br>
            <a:r>
              <a:rPr lang="de-DE" sz="3200" spc="-13" dirty="0"/>
              <a:t>KIT-Fakultäten</a:t>
            </a:r>
            <a:endParaRPr lang="de-DE" sz="3200" dirty="0"/>
          </a:p>
        </p:txBody>
      </p:sp>
      <p:sp>
        <p:nvSpPr>
          <p:cNvPr id="5" name="object 7"/>
          <p:cNvSpPr txBox="1"/>
          <p:nvPr/>
        </p:nvSpPr>
        <p:spPr>
          <a:xfrm>
            <a:off x="600053" y="1746484"/>
            <a:ext cx="2032219" cy="765048"/>
          </a:xfrm>
          <a:prstGeom prst="rect">
            <a:avLst/>
          </a:prstGeom>
          <a:solidFill>
            <a:srgbClr val="E3F3EF"/>
          </a:solidFill>
          <a:ln w="4457">
            <a:solidFill>
              <a:srgbClr val="231F20"/>
            </a:solidFill>
          </a:ln>
        </p:spPr>
        <p:txBody>
          <a:bodyPr vert="horz" wrap="square" lIns="0" tIns="106647" rIns="0" bIns="0" rtlCol="0">
            <a:spAutoFit/>
          </a:bodyPr>
          <a:lstStyle/>
          <a:p>
            <a:pPr marL="233604" marR="223447" indent="456205">
              <a:lnSpc>
                <a:spcPct val="128099"/>
              </a:lnSpc>
              <a:spcBef>
                <a:spcPts val="840"/>
              </a:spcBef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Bereich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I  </a:t>
            </a: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Biologie, Chemie</a:t>
            </a:r>
            <a:r>
              <a:rPr sz="1200" b="1" spc="-11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und</a:t>
            </a:r>
            <a:endParaRPr sz="1200" dirty="0">
              <a:latin typeface="Arial"/>
              <a:cs typeface="Arial"/>
            </a:endParaRPr>
          </a:p>
          <a:p>
            <a:pPr marL="352099">
              <a:spcBef>
                <a:spcPts val="27"/>
              </a:spcBef>
            </a:pPr>
            <a:r>
              <a:rPr sz="1200" b="1" spc="-13" dirty="0">
                <a:solidFill>
                  <a:srgbClr val="231F20"/>
                </a:solidFill>
                <a:latin typeface="Arial"/>
                <a:cs typeface="Arial"/>
              </a:rPr>
              <a:t>Verfahrenstechnik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9560000" y="1746483"/>
            <a:ext cx="2032219" cy="767325"/>
          </a:xfrm>
          <a:prstGeom prst="rect">
            <a:avLst/>
          </a:prstGeom>
          <a:solidFill>
            <a:srgbClr val="E3F3EF"/>
          </a:solidFill>
          <a:ln w="4457">
            <a:solidFill>
              <a:srgbClr val="231F20"/>
            </a:solidFill>
          </a:ln>
        </p:spPr>
        <p:txBody>
          <a:bodyPr vert="horz" wrap="square" lIns="0" tIns="2539" rIns="0" bIns="0" rtlCol="0">
            <a:spAutoFit/>
          </a:bodyPr>
          <a:lstStyle/>
          <a:p>
            <a:pPr>
              <a:spcBef>
                <a:spcPts val="20"/>
              </a:spcBef>
            </a:pPr>
            <a:endParaRPr sz="1066">
              <a:latin typeface="Times New Roman"/>
              <a:cs typeface="Times New Roman"/>
            </a:endParaRPr>
          </a:p>
          <a:p>
            <a:pPr marL="593319" indent="66865"/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Bereich</a:t>
            </a:r>
            <a:r>
              <a:rPr sz="1200" b="1" spc="-1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endParaRPr sz="1200">
              <a:latin typeface="Arial"/>
              <a:cs typeface="Arial"/>
            </a:endParaRPr>
          </a:p>
          <a:p>
            <a:pPr marL="593319" marR="583164" indent="12696">
              <a:lnSpc>
                <a:spcPct val="101899"/>
              </a:lnSpc>
              <a:spcBef>
                <a:spcPts val="373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Physik und  Mathematik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7320020" y="1746484"/>
            <a:ext cx="2032219" cy="767325"/>
          </a:xfrm>
          <a:prstGeom prst="rect">
            <a:avLst/>
          </a:prstGeom>
          <a:solidFill>
            <a:srgbClr val="E3F3EF"/>
          </a:solidFill>
          <a:ln w="4457">
            <a:solidFill>
              <a:srgbClr val="231F20"/>
            </a:solidFill>
          </a:ln>
        </p:spPr>
        <p:txBody>
          <a:bodyPr vert="horz" wrap="square" lIns="0" tIns="2539" rIns="0" bIns="0" rtlCol="0">
            <a:spAutoFit/>
          </a:bodyPr>
          <a:lstStyle/>
          <a:p>
            <a:pPr>
              <a:spcBef>
                <a:spcPts val="20"/>
              </a:spcBef>
            </a:pPr>
            <a:endParaRPr sz="1066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Bereich</a:t>
            </a:r>
            <a:r>
              <a:rPr sz="1200" b="1" spc="-1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IV</a:t>
            </a:r>
            <a:endParaRPr sz="1200">
              <a:latin typeface="Arial"/>
              <a:cs typeface="Arial"/>
            </a:endParaRPr>
          </a:p>
          <a:p>
            <a:pPr marL="428274" marR="418117" algn="ctr">
              <a:lnSpc>
                <a:spcPct val="101899"/>
              </a:lnSpc>
              <a:spcBef>
                <a:spcPts val="373"/>
              </a:spcBef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Natürliche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und  gebaute</a:t>
            </a:r>
            <a:r>
              <a:rPr sz="1200" b="1" spc="-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Umwelt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5080026" y="1746484"/>
            <a:ext cx="2032219" cy="767325"/>
          </a:xfrm>
          <a:prstGeom prst="rect">
            <a:avLst/>
          </a:prstGeom>
          <a:solidFill>
            <a:srgbClr val="E3F3EF"/>
          </a:solidFill>
          <a:ln w="4457">
            <a:solidFill>
              <a:srgbClr val="231F20"/>
            </a:solidFill>
          </a:ln>
        </p:spPr>
        <p:txBody>
          <a:bodyPr vert="horz" wrap="square" lIns="0" tIns="2539" rIns="0" bIns="0" rtlCol="0">
            <a:spAutoFit/>
          </a:bodyPr>
          <a:lstStyle/>
          <a:p>
            <a:pPr>
              <a:spcBef>
                <a:spcPts val="20"/>
              </a:spcBef>
            </a:pPr>
            <a:endParaRPr sz="1066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Bereich</a:t>
            </a:r>
            <a:r>
              <a:rPr sz="1200" b="1" spc="-1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III</a:t>
            </a:r>
            <a:endParaRPr sz="1200">
              <a:latin typeface="Arial"/>
              <a:cs typeface="Arial"/>
            </a:endParaRPr>
          </a:p>
          <a:p>
            <a:pPr marL="322475" marR="312318" algn="ctr">
              <a:lnSpc>
                <a:spcPct val="101899"/>
              </a:lnSpc>
              <a:spcBef>
                <a:spcPts val="373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Maschinenbau</a:t>
            </a:r>
            <a:r>
              <a:rPr sz="1200" b="1" spc="-1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und  Elektrotechnik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1"/>
          <p:cNvSpPr txBox="1"/>
          <p:nvPr/>
        </p:nvSpPr>
        <p:spPr>
          <a:xfrm>
            <a:off x="2840048" y="1746484"/>
            <a:ext cx="2032219" cy="765048"/>
          </a:xfrm>
          <a:prstGeom prst="rect">
            <a:avLst/>
          </a:prstGeom>
          <a:solidFill>
            <a:srgbClr val="E3F3EF"/>
          </a:solidFill>
          <a:ln w="4457">
            <a:solidFill>
              <a:srgbClr val="231F20"/>
            </a:solidFill>
          </a:ln>
        </p:spPr>
        <p:txBody>
          <a:bodyPr vert="horz" wrap="square" lIns="0" tIns="106647" rIns="0" bIns="0" rtlCol="0">
            <a:spAutoFit/>
          </a:bodyPr>
          <a:lstStyle/>
          <a:p>
            <a:pPr marL="230218" marR="220908" indent="439277">
              <a:lnSpc>
                <a:spcPct val="128099"/>
              </a:lnSpc>
              <a:spcBef>
                <a:spcPts val="840"/>
              </a:spcBef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Bereich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II  Informatik,</a:t>
            </a:r>
            <a:r>
              <a:rPr sz="1200" b="1" spc="-8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Wirtschaft</a:t>
            </a:r>
            <a:endParaRPr sz="1200">
              <a:latin typeface="Arial"/>
              <a:cs typeface="Arial"/>
            </a:endParaRPr>
          </a:p>
          <a:p>
            <a:pPr marL="398650">
              <a:spcBef>
                <a:spcPts val="27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und</a:t>
            </a:r>
            <a:r>
              <a:rPr sz="1200" b="1" spc="-13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Gesellschaft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3"/>
          <p:cNvSpPr txBox="1"/>
          <p:nvPr/>
        </p:nvSpPr>
        <p:spPr>
          <a:xfrm>
            <a:off x="595874" y="3003043"/>
            <a:ext cx="2032219" cy="749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9122" marR="160814" algn="ctr">
              <a:lnSpc>
                <a:spcPct val="101899"/>
              </a:lnSpc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KIT-Fakultät  Chemieingenieurwesen 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und</a:t>
            </a:r>
            <a:endParaRPr sz="1200" dirty="0">
              <a:latin typeface="Arial"/>
              <a:cs typeface="Arial"/>
            </a:endParaRPr>
          </a:p>
          <a:p>
            <a:pPr marR="1693" algn="ctr">
              <a:spcBef>
                <a:spcPts val="27"/>
              </a:spcBef>
            </a:pPr>
            <a:r>
              <a:rPr sz="1200" b="1" spc="-13" dirty="0">
                <a:solidFill>
                  <a:srgbClr val="231F20"/>
                </a:solidFill>
                <a:latin typeface="Arial"/>
                <a:cs typeface="Arial"/>
              </a:rPr>
              <a:t>Verfahrenstechnik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3" name="object 15"/>
          <p:cNvSpPr/>
          <p:nvPr/>
        </p:nvSpPr>
        <p:spPr>
          <a:xfrm>
            <a:off x="595874" y="3933118"/>
            <a:ext cx="2032219" cy="937817"/>
          </a:xfrm>
          <a:custGeom>
            <a:avLst/>
            <a:gdLst/>
            <a:ahLst/>
            <a:cxnLst/>
            <a:rect l="l" t="t" r="r" b="b"/>
            <a:pathLst>
              <a:path w="1524635" h="703579">
                <a:moveTo>
                  <a:pt x="1433385" y="0"/>
                </a:moveTo>
                <a:lnTo>
                  <a:pt x="91046" y="0"/>
                </a:lnTo>
                <a:lnTo>
                  <a:pt x="38410" y="1422"/>
                </a:lnTo>
                <a:lnTo>
                  <a:pt x="11380" y="11380"/>
                </a:lnTo>
                <a:lnTo>
                  <a:pt x="1422" y="38410"/>
                </a:lnTo>
                <a:lnTo>
                  <a:pt x="0" y="91046"/>
                </a:lnTo>
                <a:lnTo>
                  <a:pt x="0" y="612076"/>
                </a:lnTo>
                <a:lnTo>
                  <a:pt x="1422" y="664712"/>
                </a:lnTo>
                <a:lnTo>
                  <a:pt x="11380" y="691742"/>
                </a:lnTo>
                <a:lnTo>
                  <a:pt x="38410" y="701700"/>
                </a:lnTo>
                <a:lnTo>
                  <a:pt x="91046" y="703122"/>
                </a:lnTo>
                <a:lnTo>
                  <a:pt x="1433385" y="703122"/>
                </a:lnTo>
                <a:lnTo>
                  <a:pt x="1486021" y="701700"/>
                </a:lnTo>
                <a:lnTo>
                  <a:pt x="1513051" y="691742"/>
                </a:lnTo>
                <a:lnTo>
                  <a:pt x="1523009" y="664712"/>
                </a:lnTo>
                <a:lnTo>
                  <a:pt x="1524431" y="612076"/>
                </a:lnTo>
                <a:lnTo>
                  <a:pt x="1524431" y="91046"/>
                </a:lnTo>
                <a:lnTo>
                  <a:pt x="1523009" y="38410"/>
                </a:lnTo>
                <a:lnTo>
                  <a:pt x="1513051" y="11380"/>
                </a:lnTo>
                <a:lnTo>
                  <a:pt x="1486021" y="1422"/>
                </a:lnTo>
                <a:lnTo>
                  <a:pt x="1433385" y="0"/>
                </a:lnTo>
                <a:close/>
              </a:path>
            </a:pathLst>
          </a:custGeom>
          <a:solidFill>
            <a:srgbClr val="7CCCB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14" name="object 16"/>
          <p:cNvSpPr txBox="1"/>
          <p:nvPr/>
        </p:nvSpPr>
        <p:spPr>
          <a:xfrm>
            <a:off x="595874" y="4115146"/>
            <a:ext cx="2032219" cy="55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9935" marR="321629" algn="ctr">
              <a:lnSpc>
                <a:spcPct val="101899"/>
              </a:lnSpc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KIT-Fakultät  Chemie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und  </a:t>
            </a: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Biowissenschaften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5" name="object 18"/>
          <p:cNvSpPr/>
          <p:nvPr/>
        </p:nvSpPr>
        <p:spPr>
          <a:xfrm>
            <a:off x="2840891" y="2916793"/>
            <a:ext cx="2032219" cy="937817"/>
          </a:xfrm>
          <a:custGeom>
            <a:avLst/>
            <a:gdLst/>
            <a:ahLst/>
            <a:cxnLst/>
            <a:rect l="l" t="t" r="r" b="b"/>
            <a:pathLst>
              <a:path w="1524635" h="703579">
                <a:moveTo>
                  <a:pt x="1433385" y="0"/>
                </a:moveTo>
                <a:lnTo>
                  <a:pt x="91046" y="0"/>
                </a:lnTo>
                <a:lnTo>
                  <a:pt x="38410" y="1422"/>
                </a:lnTo>
                <a:lnTo>
                  <a:pt x="11380" y="11380"/>
                </a:lnTo>
                <a:lnTo>
                  <a:pt x="1422" y="38410"/>
                </a:lnTo>
                <a:lnTo>
                  <a:pt x="0" y="91046"/>
                </a:lnTo>
                <a:lnTo>
                  <a:pt x="0" y="612076"/>
                </a:lnTo>
                <a:lnTo>
                  <a:pt x="1422" y="664712"/>
                </a:lnTo>
                <a:lnTo>
                  <a:pt x="11380" y="691742"/>
                </a:lnTo>
                <a:lnTo>
                  <a:pt x="38410" y="701700"/>
                </a:lnTo>
                <a:lnTo>
                  <a:pt x="91046" y="703122"/>
                </a:lnTo>
                <a:lnTo>
                  <a:pt x="1433385" y="703122"/>
                </a:lnTo>
                <a:lnTo>
                  <a:pt x="1486021" y="701700"/>
                </a:lnTo>
                <a:lnTo>
                  <a:pt x="1513051" y="691742"/>
                </a:lnTo>
                <a:lnTo>
                  <a:pt x="1523009" y="664712"/>
                </a:lnTo>
                <a:lnTo>
                  <a:pt x="1524431" y="612076"/>
                </a:lnTo>
                <a:lnTo>
                  <a:pt x="1524431" y="91046"/>
                </a:lnTo>
                <a:lnTo>
                  <a:pt x="1523009" y="38410"/>
                </a:lnTo>
                <a:lnTo>
                  <a:pt x="1513051" y="11380"/>
                </a:lnTo>
                <a:lnTo>
                  <a:pt x="1486021" y="1422"/>
                </a:lnTo>
                <a:lnTo>
                  <a:pt x="1433385" y="0"/>
                </a:lnTo>
                <a:close/>
              </a:path>
            </a:pathLst>
          </a:custGeom>
          <a:solidFill>
            <a:srgbClr val="7CCCB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16" name="object 19"/>
          <p:cNvSpPr txBox="1"/>
          <p:nvPr/>
        </p:nvSpPr>
        <p:spPr>
          <a:xfrm>
            <a:off x="2840891" y="3098821"/>
            <a:ext cx="2032219" cy="561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8462" marR="550154" indent="-846" algn="ctr">
              <a:lnSpc>
                <a:spcPct val="101899"/>
              </a:lnSpc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KIT-Fakultät 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Geistes-</a:t>
            </a:r>
            <a:r>
              <a:rPr sz="1200" b="1" spc="-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und</a:t>
            </a:r>
            <a:endParaRPr sz="1200">
              <a:latin typeface="Arial"/>
              <a:cs typeface="Arial"/>
            </a:endParaRPr>
          </a:p>
          <a:p>
            <a:pPr marR="846" algn="ctr">
              <a:spcBef>
                <a:spcPts val="27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Sozialwissenschaften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21"/>
          <p:cNvSpPr/>
          <p:nvPr/>
        </p:nvSpPr>
        <p:spPr>
          <a:xfrm>
            <a:off x="2843925" y="3936152"/>
            <a:ext cx="2032219" cy="937817"/>
          </a:xfrm>
          <a:custGeom>
            <a:avLst/>
            <a:gdLst/>
            <a:ahLst/>
            <a:cxnLst/>
            <a:rect l="l" t="t" r="r" b="b"/>
            <a:pathLst>
              <a:path w="1524635" h="703579">
                <a:moveTo>
                  <a:pt x="1433385" y="0"/>
                </a:moveTo>
                <a:lnTo>
                  <a:pt x="91046" y="0"/>
                </a:lnTo>
                <a:lnTo>
                  <a:pt x="38410" y="1422"/>
                </a:lnTo>
                <a:lnTo>
                  <a:pt x="11380" y="11380"/>
                </a:lnTo>
                <a:lnTo>
                  <a:pt x="1422" y="38410"/>
                </a:lnTo>
                <a:lnTo>
                  <a:pt x="0" y="91046"/>
                </a:lnTo>
                <a:lnTo>
                  <a:pt x="0" y="612076"/>
                </a:lnTo>
                <a:lnTo>
                  <a:pt x="1422" y="664712"/>
                </a:lnTo>
                <a:lnTo>
                  <a:pt x="11380" y="691742"/>
                </a:lnTo>
                <a:lnTo>
                  <a:pt x="38410" y="701700"/>
                </a:lnTo>
                <a:lnTo>
                  <a:pt x="91046" y="703122"/>
                </a:lnTo>
                <a:lnTo>
                  <a:pt x="1433385" y="703122"/>
                </a:lnTo>
                <a:lnTo>
                  <a:pt x="1486021" y="701700"/>
                </a:lnTo>
                <a:lnTo>
                  <a:pt x="1513051" y="691742"/>
                </a:lnTo>
                <a:lnTo>
                  <a:pt x="1523009" y="664712"/>
                </a:lnTo>
                <a:lnTo>
                  <a:pt x="1524431" y="612076"/>
                </a:lnTo>
                <a:lnTo>
                  <a:pt x="1524431" y="91046"/>
                </a:lnTo>
                <a:lnTo>
                  <a:pt x="1523009" y="38410"/>
                </a:lnTo>
                <a:lnTo>
                  <a:pt x="1513051" y="11380"/>
                </a:lnTo>
                <a:lnTo>
                  <a:pt x="1486021" y="1422"/>
                </a:lnTo>
                <a:lnTo>
                  <a:pt x="1433385" y="0"/>
                </a:lnTo>
                <a:close/>
              </a:path>
            </a:pathLst>
          </a:custGeom>
          <a:solidFill>
            <a:srgbClr val="7CCCB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18" name="object 22"/>
          <p:cNvSpPr txBox="1"/>
          <p:nvPr/>
        </p:nvSpPr>
        <p:spPr>
          <a:xfrm>
            <a:off x="2843925" y="4211284"/>
            <a:ext cx="2032219" cy="36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1565" marR="575546" indent="-67711">
              <a:lnSpc>
                <a:spcPct val="101899"/>
              </a:lnSpc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KI</a:t>
            </a:r>
            <a:r>
              <a:rPr sz="1200" b="1" spc="-67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-Fakultät  Informatik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24"/>
          <p:cNvSpPr/>
          <p:nvPr/>
        </p:nvSpPr>
        <p:spPr>
          <a:xfrm>
            <a:off x="2846958" y="4955509"/>
            <a:ext cx="2032219" cy="937817"/>
          </a:xfrm>
          <a:custGeom>
            <a:avLst/>
            <a:gdLst/>
            <a:ahLst/>
            <a:cxnLst/>
            <a:rect l="l" t="t" r="r" b="b"/>
            <a:pathLst>
              <a:path w="1524635" h="703579">
                <a:moveTo>
                  <a:pt x="1433385" y="0"/>
                </a:moveTo>
                <a:lnTo>
                  <a:pt x="91046" y="0"/>
                </a:lnTo>
                <a:lnTo>
                  <a:pt x="38410" y="1422"/>
                </a:lnTo>
                <a:lnTo>
                  <a:pt x="11380" y="11380"/>
                </a:lnTo>
                <a:lnTo>
                  <a:pt x="1422" y="38410"/>
                </a:lnTo>
                <a:lnTo>
                  <a:pt x="0" y="91046"/>
                </a:lnTo>
                <a:lnTo>
                  <a:pt x="0" y="612076"/>
                </a:lnTo>
                <a:lnTo>
                  <a:pt x="1422" y="664712"/>
                </a:lnTo>
                <a:lnTo>
                  <a:pt x="11380" y="691742"/>
                </a:lnTo>
                <a:lnTo>
                  <a:pt x="38410" y="701700"/>
                </a:lnTo>
                <a:lnTo>
                  <a:pt x="91046" y="703122"/>
                </a:lnTo>
                <a:lnTo>
                  <a:pt x="1433385" y="703122"/>
                </a:lnTo>
                <a:lnTo>
                  <a:pt x="1486021" y="701700"/>
                </a:lnTo>
                <a:lnTo>
                  <a:pt x="1513051" y="691742"/>
                </a:lnTo>
                <a:lnTo>
                  <a:pt x="1523009" y="664712"/>
                </a:lnTo>
                <a:lnTo>
                  <a:pt x="1524431" y="612076"/>
                </a:lnTo>
                <a:lnTo>
                  <a:pt x="1524431" y="91046"/>
                </a:lnTo>
                <a:lnTo>
                  <a:pt x="1523009" y="38410"/>
                </a:lnTo>
                <a:lnTo>
                  <a:pt x="1513051" y="11380"/>
                </a:lnTo>
                <a:lnTo>
                  <a:pt x="1486021" y="1422"/>
                </a:lnTo>
                <a:lnTo>
                  <a:pt x="1433385" y="0"/>
                </a:lnTo>
                <a:close/>
              </a:path>
            </a:pathLst>
          </a:custGeom>
          <a:solidFill>
            <a:srgbClr val="7CCCB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20" name="object 25"/>
          <p:cNvSpPr txBox="1"/>
          <p:nvPr/>
        </p:nvSpPr>
        <p:spPr>
          <a:xfrm>
            <a:off x="2846958" y="5230644"/>
            <a:ext cx="2032219" cy="36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931" marR="28777" indent="545076">
              <a:lnSpc>
                <a:spcPct val="101899"/>
              </a:lnSpc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KIT-Fakultät  Wirtschaftswissenschaften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7"/>
          <p:cNvSpPr/>
          <p:nvPr/>
        </p:nvSpPr>
        <p:spPr>
          <a:xfrm>
            <a:off x="5079840" y="2916793"/>
            <a:ext cx="2032219" cy="937817"/>
          </a:xfrm>
          <a:custGeom>
            <a:avLst/>
            <a:gdLst/>
            <a:ahLst/>
            <a:cxnLst/>
            <a:rect l="l" t="t" r="r" b="b"/>
            <a:pathLst>
              <a:path w="1524635" h="703579">
                <a:moveTo>
                  <a:pt x="1433385" y="0"/>
                </a:moveTo>
                <a:lnTo>
                  <a:pt x="91046" y="0"/>
                </a:lnTo>
                <a:lnTo>
                  <a:pt x="38410" y="1422"/>
                </a:lnTo>
                <a:lnTo>
                  <a:pt x="11380" y="11380"/>
                </a:lnTo>
                <a:lnTo>
                  <a:pt x="1422" y="38410"/>
                </a:lnTo>
                <a:lnTo>
                  <a:pt x="0" y="91046"/>
                </a:lnTo>
                <a:lnTo>
                  <a:pt x="0" y="612076"/>
                </a:lnTo>
                <a:lnTo>
                  <a:pt x="1422" y="664712"/>
                </a:lnTo>
                <a:lnTo>
                  <a:pt x="11380" y="691742"/>
                </a:lnTo>
                <a:lnTo>
                  <a:pt x="38410" y="701700"/>
                </a:lnTo>
                <a:lnTo>
                  <a:pt x="91046" y="703122"/>
                </a:lnTo>
                <a:lnTo>
                  <a:pt x="1433385" y="703122"/>
                </a:lnTo>
                <a:lnTo>
                  <a:pt x="1486021" y="701700"/>
                </a:lnTo>
                <a:lnTo>
                  <a:pt x="1513051" y="691742"/>
                </a:lnTo>
                <a:lnTo>
                  <a:pt x="1523009" y="664712"/>
                </a:lnTo>
                <a:lnTo>
                  <a:pt x="1524431" y="612076"/>
                </a:lnTo>
                <a:lnTo>
                  <a:pt x="1524431" y="91046"/>
                </a:lnTo>
                <a:lnTo>
                  <a:pt x="1523009" y="38410"/>
                </a:lnTo>
                <a:lnTo>
                  <a:pt x="1513051" y="11380"/>
                </a:lnTo>
                <a:lnTo>
                  <a:pt x="1486021" y="1422"/>
                </a:lnTo>
                <a:lnTo>
                  <a:pt x="1433385" y="0"/>
                </a:lnTo>
                <a:close/>
              </a:path>
            </a:pathLst>
          </a:custGeom>
          <a:solidFill>
            <a:srgbClr val="7CCCB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22" name="object 28"/>
          <p:cNvSpPr txBox="1"/>
          <p:nvPr/>
        </p:nvSpPr>
        <p:spPr>
          <a:xfrm>
            <a:off x="5079840" y="3098821"/>
            <a:ext cx="2032219" cy="55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1847" marR="282695" indent="-846" algn="ctr">
              <a:lnSpc>
                <a:spcPct val="101899"/>
              </a:lnSpc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KIT-Fakultät 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Elektrotechnik und  Informationstechnik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30"/>
          <p:cNvSpPr/>
          <p:nvPr/>
        </p:nvSpPr>
        <p:spPr>
          <a:xfrm>
            <a:off x="5079840" y="3935790"/>
            <a:ext cx="2032219" cy="937817"/>
          </a:xfrm>
          <a:custGeom>
            <a:avLst/>
            <a:gdLst/>
            <a:ahLst/>
            <a:cxnLst/>
            <a:rect l="l" t="t" r="r" b="b"/>
            <a:pathLst>
              <a:path w="1524635" h="703579">
                <a:moveTo>
                  <a:pt x="1433385" y="0"/>
                </a:moveTo>
                <a:lnTo>
                  <a:pt x="91046" y="0"/>
                </a:lnTo>
                <a:lnTo>
                  <a:pt x="38410" y="1422"/>
                </a:lnTo>
                <a:lnTo>
                  <a:pt x="11380" y="11380"/>
                </a:lnTo>
                <a:lnTo>
                  <a:pt x="1422" y="38410"/>
                </a:lnTo>
                <a:lnTo>
                  <a:pt x="0" y="91046"/>
                </a:lnTo>
                <a:lnTo>
                  <a:pt x="0" y="612076"/>
                </a:lnTo>
                <a:lnTo>
                  <a:pt x="1422" y="664712"/>
                </a:lnTo>
                <a:lnTo>
                  <a:pt x="11380" y="691742"/>
                </a:lnTo>
                <a:lnTo>
                  <a:pt x="38410" y="701700"/>
                </a:lnTo>
                <a:lnTo>
                  <a:pt x="91046" y="703122"/>
                </a:lnTo>
                <a:lnTo>
                  <a:pt x="1433385" y="703122"/>
                </a:lnTo>
                <a:lnTo>
                  <a:pt x="1486021" y="701700"/>
                </a:lnTo>
                <a:lnTo>
                  <a:pt x="1513051" y="691742"/>
                </a:lnTo>
                <a:lnTo>
                  <a:pt x="1523009" y="664712"/>
                </a:lnTo>
                <a:lnTo>
                  <a:pt x="1524431" y="612076"/>
                </a:lnTo>
                <a:lnTo>
                  <a:pt x="1524431" y="91046"/>
                </a:lnTo>
                <a:lnTo>
                  <a:pt x="1523009" y="38410"/>
                </a:lnTo>
                <a:lnTo>
                  <a:pt x="1513051" y="11380"/>
                </a:lnTo>
                <a:lnTo>
                  <a:pt x="1486021" y="1422"/>
                </a:lnTo>
                <a:lnTo>
                  <a:pt x="1433385" y="0"/>
                </a:lnTo>
                <a:close/>
              </a:path>
            </a:pathLst>
          </a:custGeom>
          <a:solidFill>
            <a:srgbClr val="7CCCB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24" name="object 31"/>
          <p:cNvSpPr txBox="1"/>
          <p:nvPr/>
        </p:nvSpPr>
        <p:spPr>
          <a:xfrm>
            <a:off x="5079840" y="4210923"/>
            <a:ext cx="2032219" cy="36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0750" marR="482443" indent="93103">
              <a:lnSpc>
                <a:spcPct val="101899"/>
              </a:lnSpc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KIT-Fakultät 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Maschinenbau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33"/>
          <p:cNvSpPr/>
          <p:nvPr/>
        </p:nvSpPr>
        <p:spPr>
          <a:xfrm>
            <a:off x="7318789" y="2916793"/>
            <a:ext cx="2032219" cy="937817"/>
          </a:xfrm>
          <a:custGeom>
            <a:avLst/>
            <a:gdLst/>
            <a:ahLst/>
            <a:cxnLst/>
            <a:rect l="l" t="t" r="r" b="b"/>
            <a:pathLst>
              <a:path w="1524634" h="703579">
                <a:moveTo>
                  <a:pt x="1433385" y="0"/>
                </a:moveTo>
                <a:lnTo>
                  <a:pt x="91046" y="0"/>
                </a:lnTo>
                <a:lnTo>
                  <a:pt x="38410" y="1422"/>
                </a:lnTo>
                <a:lnTo>
                  <a:pt x="11380" y="11380"/>
                </a:lnTo>
                <a:lnTo>
                  <a:pt x="1422" y="38410"/>
                </a:lnTo>
                <a:lnTo>
                  <a:pt x="0" y="91046"/>
                </a:lnTo>
                <a:lnTo>
                  <a:pt x="0" y="612076"/>
                </a:lnTo>
                <a:lnTo>
                  <a:pt x="1422" y="664712"/>
                </a:lnTo>
                <a:lnTo>
                  <a:pt x="11380" y="691742"/>
                </a:lnTo>
                <a:lnTo>
                  <a:pt x="38410" y="701700"/>
                </a:lnTo>
                <a:lnTo>
                  <a:pt x="91046" y="703122"/>
                </a:lnTo>
                <a:lnTo>
                  <a:pt x="1433385" y="703122"/>
                </a:lnTo>
                <a:lnTo>
                  <a:pt x="1486021" y="701700"/>
                </a:lnTo>
                <a:lnTo>
                  <a:pt x="1513051" y="691742"/>
                </a:lnTo>
                <a:lnTo>
                  <a:pt x="1523009" y="664712"/>
                </a:lnTo>
                <a:lnTo>
                  <a:pt x="1524431" y="612076"/>
                </a:lnTo>
                <a:lnTo>
                  <a:pt x="1524431" y="91046"/>
                </a:lnTo>
                <a:lnTo>
                  <a:pt x="1523009" y="38410"/>
                </a:lnTo>
                <a:lnTo>
                  <a:pt x="1513051" y="11380"/>
                </a:lnTo>
                <a:lnTo>
                  <a:pt x="1486021" y="1422"/>
                </a:lnTo>
                <a:lnTo>
                  <a:pt x="1433385" y="0"/>
                </a:lnTo>
                <a:close/>
              </a:path>
            </a:pathLst>
          </a:custGeom>
          <a:solidFill>
            <a:srgbClr val="7CCCB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26" name="object 34"/>
          <p:cNvSpPr txBox="1"/>
          <p:nvPr/>
        </p:nvSpPr>
        <p:spPr>
          <a:xfrm>
            <a:off x="7318789" y="3191926"/>
            <a:ext cx="2032219" cy="36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3477" marR="575546" indent="-29624">
              <a:lnSpc>
                <a:spcPct val="101899"/>
              </a:lnSpc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KI</a:t>
            </a:r>
            <a:r>
              <a:rPr sz="1200" b="1" spc="-67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-Fakultät  </a:t>
            </a: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Architektur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36"/>
          <p:cNvSpPr/>
          <p:nvPr/>
        </p:nvSpPr>
        <p:spPr>
          <a:xfrm>
            <a:off x="7318789" y="3933118"/>
            <a:ext cx="2032219" cy="937817"/>
          </a:xfrm>
          <a:custGeom>
            <a:avLst/>
            <a:gdLst/>
            <a:ahLst/>
            <a:cxnLst/>
            <a:rect l="l" t="t" r="r" b="b"/>
            <a:pathLst>
              <a:path w="1524634" h="703579">
                <a:moveTo>
                  <a:pt x="1433385" y="0"/>
                </a:moveTo>
                <a:lnTo>
                  <a:pt x="91046" y="0"/>
                </a:lnTo>
                <a:lnTo>
                  <a:pt x="38410" y="1422"/>
                </a:lnTo>
                <a:lnTo>
                  <a:pt x="11380" y="11380"/>
                </a:lnTo>
                <a:lnTo>
                  <a:pt x="1422" y="38410"/>
                </a:lnTo>
                <a:lnTo>
                  <a:pt x="0" y="91046"/>
                </a:lnTo>
                <a:lnTo>
                  <a:pt x="0" y="612076"/>
                </a:lnTo>
                <a:lnTo>
                  <a:pt x="1422" y="664712"/>
                </a:lnTo>
                <a:lnTo>
                  <a:pt x="11380" y="691742"/>
                </a:lnTo>
                <a:lnTo>
                  <a:pt x="38410" y="701700"/>
                </a:lnTo>
                <a:lnTo>
                  <a:pt x="91046" y="703122"/>
                </a:lnTo>
                <a:lnTo>
                  <a:pt x="1433385" y="703122"/>
                </a:lnTo>
                <a:lnTo>
                  <a:pt x="1486021" y="701700"/>
                </a:lnTo>
                <a:lnTo>
                  <a:pt x="1513051" y="691742"/>
                </a:lnTo>
                <a:lnTo>
                  <a:pt x="1523009" y="664712"/>
                </a:lnTo>
                <a:lnTo>
                  <a:pt x="1524431" y="612076"/>
                </a:lnTo>
                <a:lnTo>
                  <a:pt x="1524431" y="91046"/>
                </a:lnTo>
                <a:lnTo>
                  <a:pt x="1523009" y="38410"/>
                </a:lnTo>
                <a:lnTo>
                  <a:pt x="1513051" y="11380"/>
                </a:lnTo>
                <a:lnTo>
                  <a:pt x="1486021" y="1422"/>
                </a:lnTo>
                <a:lnTo>
                  <a:pt x="1433385" y="0"/>
                </a:lnTo>
                <a:close/>
              </a:path>
            </a:pathLst>
          </a:custGeom>
          <a:solidFill>
            <a:srgbClr val="7CCCB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28" name="object 37"/>
          <p:cNvSpPr txBox="1"/>
          <p:nvPr/>
        </p:nvSpPr>
        <p:spPr>
          <a:xfrm>
            <a:off x="7318789" y="4115146"/>
            <a:ext cx="2032219" cy="55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1034" marR="121880" indent="-846" algn="ctr">
              <a:lnSpc>
                <a:spcPct val="101899"/>
              </a:lnSpc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KIT-Fakultät  Bauingenieur-,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Geo-</a:t>
            </a:r>
            <a:r>
              <a:rPr sz="1200" b="1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und  </a:t>
            </a: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Umweltwissenschaften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39"/>
          <p:cNvSpPr/>
          <p:nvPr/>
        </p:nvSpPr>
        <p:spPr>
          <a:xfrm>
            <a:off x="9570707" y="2916793"/>
            <a:ext cx="2032219" cy="937817"/>
          </a:xfrm>
          <a:custGeom>
            <a:avLst/>
            <a:gdLst/>
            <a:ahLst/>
            <a:cxnLst/>
            <a:rect l="l" t="t" r="r" b="b"/>
            <a:pathLst>
              <a:path w="1524634" h="703579">
                <a:moveTo>
                  <a:pt x="1433385" y="0"/>
                </a:moveTo>
                <a:lnTo>
                  <a:pt x="91046" y="0"/>
                </a:lnTo>
                <a:lnTo>
                  <a:pt x="38410" y="1422"/>
                </a:lnTo>
                <a:lnTo>
                  <a:pt x="11380" y="11380"/>
                </a:lnTo>
                <a:lnTo>
                  <a:pt x="1422" y="38410"/>
                </a:lnTo>
                <a:lnTo>
                  <a:pt x="0" y="91046"/>
                </a:lnTo>
                <a:lnTo>
                  <a:pt x="0" y="612076"/>
                </a:lnTo>
                <a:lnTo>
                  <a:pt x="1422" y="664712"/>
                </a:lnTo>
                <a:lnTo>
                  <a:pt x="11380" y="691742"/>
                </a:lnTo>
                <a:lnTo>
                  <a:pt x="38410" y="701700"/>
                </a:lnTo>
                <a:lnTo>
                  <a:pt x="91046" y="703122"/>
                </a:lnTo>
                <a:lnTo>
                  <a:pt x="1433385" y="703122"/>
                </a:lnTo>
                <a:lnTo>
                  <a:pt x="1486021" y="701700"/>
                </a:lnTo>
                <a:lnTo>
                  <a:pt x="1513051" y="691742"/>
                </a:lnTo>
                <a:lnTo>
                  <a:pt x="1523009" y="664712"/>
                </a:lnTo>
                <a:lnTo>
                  <a:pt x="1524431" y="612076"/>
                </a:lnTo>
                <a:lnTo>
                  <a:pt x="1524431" y="91046"/>
                </a:lnTo>
                <a:lnTo>
                  <a:pt x="1523009" y="38410"/>
                </a:lnTo>
                <a:lnTo>
                  <a:pt x="1513051" y="11380"/>
                </a:lnTo>
                <a:lnTo>
                  <a:pt x="1486021" y="1422"/>
                </a:lnTo>
                <a:lnTo>
                  <a:pt x="1433385" y="0"/>
                </a:lnTo>
                <a:close/>
              </a:path>
            </a:pathLst>
          </a:custGeom>
          <a:solidFill>
            <a:srgbClr val="7CCCB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30" name="object 40"/>
          <p:cNvSpPr txBox="1"/>
          <p:nvPr/>
        </p:nvSpPr>
        <p:spPr>
          <a:xfrm>
            <a:off x="9570707" y="3191926"/>
            <a:ext cx="2032219" cy="36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781" marR="575546" indent="-16928">
              <a:lnSpc>
                <a:spcPct val="101899"/>
              </a:lnSpc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KI</a:t>
            </a:r>
            <a:r>
              <a:rPr sz="1200" b="1" spc="-67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-Fakultät  Mathematik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42"/>
          <p:cNvSpPr/>
          <p:nvPr/>
        </p:nvSpPr>
        <p:spPr>
          <a:xfrm>
            <a:off x="9570707" y="3935790"/>
            <a:ext cx="2032219" cy="937817"/>
          </a:xfrm>
          <a:custGeom>
            <a:avLst/>
            <a:gdLst/>
            <a:ahLst/>
            <a:cxnLst/>
            <a:rect l="l" t="t" r="r" b="b"/>
            <a:pathLst>
              <a:path w="1524634" h="703579">
                <a:moveTo>
                  <a:pt x="1433385" y="0"/>
                </a:moveTo>
                <a:lnTo>
                  <a:pt x="91046" y="0"/>
                </a:lnTo>
                <a:lnTo>
                  <a:pt x="38410" y="1422"/>
                </a:lnTo>
                <a:lnTo>
                  <a:pt x="11380" y="11380"/>
                </a:lnTo>
                <a:lnTo>
                  <a:pt x="1422" y="38410"/>
                </a:lnTo>
                <a:lnTo>
                  <a:pt x="0" y="91046"/>
                </a:lnTo>
                <a:lnTo>
                  <a:pt x="0" y="612076"/>
                </a:lnTo>
                <a:lnTo>
                  <a:pt x="1422" y="664712"/>
                </a:lnTo>
                <a:lnTo>
                  <a:pt x="11380" y="691742"/>
                </a:lnTo>
                <a:lnTo>
                  <a:pt x="38410" y="701700"/>
                </a:lnTo>
                <a:lnTo>
                  <a:pt x="91046" y="703122"/>
                </a:lnTo>
                <a:lnTo>
                  <a:pt x="1433385" y="703122"/>
                </a:lnTo>
                <a:lnTo>
                  <a:pt x="1486021" y="701700"/>
                </a:lnTo>
                <a:lnTo>
                  <a:pt x="1513051" y="691742"/>
                </a:lnTo>
                <a:lnTo>
                  <a:pt x="1523009" y="664712"/>
                </a:lnTo>
                <a:lnTo>
                  <a:pt x="1524431" y="612076"/>
                </a:lnTo>
                <a:lnTo>
                  <a:pt x="1524431" y="91046"/>
                </a:lnTo>
                <a:lnTo>
                  <a:pt x="1523009" y="38410"/>
                </a:lnTo>
                <a:lnTo>
                  <a:pt x="1513051" y="11380"/>
                </a:lnTo>
                <a:lnTo>
                  <a:pt x="1486021" y="1422"/>
                </a:lnTo>
                <a:lnTo>
                  <a:pt x="1433385" y="0"/>
                </a:lnTo>
                <a:close/>
              </a:path>
            </a:pathLst>
          </a:custGeom>
          <a:solidFill>
            <a:srgbClr val="7CCCB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32" name="object 43"/>
          <p:cNvSpPr txBox="1"/>
          <p:nvPr/>
        </p:nvSpPr>
        <p:spPr>
          <a:xfrm>
            <a:off x="9570707" y="4210923"/>
            <a:ext cx="2032219" cy="36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4292" marR="575546" indent="-190438">
              <a:lnSpc>
                <a:spcPct val="101899"/>
              </a:lnSpc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KI</a:t>
            </a:r>
            <a:r>
              <a:rPr sz="1200" b="1" spc="-67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-Fakultät  Physik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3130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6"/>
          <p:cNvSpPr/>
          <p:nvPr/>
        </p:nvSpPr>
        <p:spPr>
          <a:xfrm>
            <a:off x="7246142" y="1357122"/>
            <a:ext cx="2172723" cy="4696095"/>
          </a:xfrm>
          <a:custGeom>
            <a:avLst/>
            <a:gdLst/>
            <a:ahLst/>
            <a:cxnLst/>
            <a:rect l="l" t="t" r="r" b="b"/>
            <a:pathLst>
              <a:path w="1630045" h="3660775">
                <a:moveTo>
                  <a:pt x="0" y="3660635"/>
                </a:moveTo>
                <a:lnTo>
                  <a:pt x="1629968" y="3660635"/>
                </a:lnTo>
                <a:lnTo>
                  <a:pt x="1629968" y="0"/>
                </a:lnTo>
                <a:lnTo>
                  <a:pt x="0" y="0"/>
                </a:lnTo>
                <a:lnTo>
                  <a:pt x="0" y="3660635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sz="3199" dirty="0"/>
          </a:p>
        </p:txBody>
      </p:sp>
      <p:sp>
        <p:nvSpPr>
          <p:cNvPr id="5" name="object 6"/>
          <p:cNvSpPr/>
          <p:nvPr/>
        </p:nvSpPr>
        <p:spPr>
          <a:xfrm>
            <a:off x="9500454" y="1357121"/>
            <a:ext cx="2172723" cy="4696096"/>
          </a:xfrm>
          <a:custGeom>
            <a:avLst/>
            <a:gdLst/>
            <a:ahLst/>
            <a:cxnLst/>
            <a:rect l="l" t="t" r="r" b="b"/>
            <a:pathLst>
              <a:path w="1630045" h="3660775">
                <a:moveTo>
                  <a:pt x="0" y="3660635"/>
                </a:moveTo>
                <a:lnTo>
                  <a:pt x="1629968" y="3660635"/>
                </a:lnTo>
                <a:lnTo>
                  <a:pt x="1629968" y="0"/>
                </a:lnTo>
                <a:lnTo>
                  <a:pt x="0" y="0"/>
                </a:lnTo>
                <a:lnTo>
                  <a:pt x="0" y="3660635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42" name="object 15"/>
          <p:cNvSpPr/>
          <p:nvPr/>
        </p:nvSpPr>
        <p:spPr>
          <a:xfrm>
            <a:off x="9568598" y="5033209"/>
            <a:ext cx="2032219" cy="658114"/>
          </a:xfrm>
          <a:custGeom>
            <a:avLst/>
            <a:gdLst/>
            <a:ahLst/>
            <a:cxnLst/>
            <a:rect l="l" t="t" r="r" b="b"/>
            <a:pathLst>
              <a:path w="1524635" h="703579">
                <a:moveTo>
                  <a:pt x="1433385" y="0"/>
                </a:moveTo>
                <a:lnTo>
                  <a:pt x="91046" y="0"/>
                </a:lnTo>
                <a:lnTo>
                  <a:pt x="38410" y="1422"/>
                </a:lnTo>
                <a:lnTo>
                  <a:pt x="11380" y="11380"/>
                </a:lnTo>
                <a:lnTo>
                  <a:pt x="1422" y="38410"/>
                </a:lnTo>
                <a:lnTo>
                  <a:pt x="0" y="91046"/>
                </a:lnTo>
                <a:lnTo>
                  <a:pt x="0" y="612076"/>
                </a:lnTo>
                <a:lnTo>
                  <a:pt x="1422" y="664712"/>
                </a:lnTo>
                <a:lnTo>
                  <a:pt x="11380" y="691742"/>
                </a:lnTo>
                <a:lnTo>
                  <a:pt x="38410" y="701700"/>
                </a:lnTo>
                <a:lnTo>
                  <a:pt x="91046" y="703122"/>
                </a:lnTo>
                <a:lnTo>
                  <a:pt x="1433385" y="703122"/>
                </a:lnTo>
                <a:lnTo>
                  <a:pt x="1486021" y="701700"/>
                </a:lnTo>
                <a:lnTo>
                  <a:pt x="1513051" y="691742"/>
                </a:lnTo>
                <a:lnTo>
                  <a:pt x="1523009" y="664712"/>
                </a:lnTo>
                <a:lnTo>
                  <a:pt x="1524431" y="612076"/>
                </a:lnTo>
                <a:lnTo>
                  <a:pt x="1524431" y="91046"/>
                </a:lnTo>
                <a:lnTo>
                  <a:pt x="1523009" y="38410"/>
                </a:lnTo>
                <a:lnTo>
                  <a:pt x="1513051" y="11380"/>
                </a:lnTo>
                <a:lnTo>
                  <a:pt x="1486021" y="1422"/>
                </a:lnTo>
                <a:lnTo>
                  <a:pt x="1433385" y="0"/>
                </a:lnTo>
                <a:close/>
              </a:path>
            </a:pathLst>
          </a:custGeom>
          <a:solidFill>
            <a:srgbClr val="7CCCB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41" name="object 15"/>
          <p:cNvSpPr/>
          <p:nvPr/>
        </p:nvSpPr>
        <p:spPr>
          <a:xfrm>
            <a:off x="9559059" y="4237201"/>
            <a:ext cx="2032219" cy="658114"/>
          </a:xfrm>
          <a:custGeom>
            <a:avLst/>
            <a:gdLst/>
            <a:ahLst/>
            <a:cxnLst/>
            <a:rect l="l" t="t" r="r" b="b"/>
            <a:pathLst>
              <a:path w="1524635" h="703579">
                <a:moveTo>
                  <a:pt x="1433385" y="0"/>
                </a:moveTo>
                <a:lnTo>
                  <a:pt x="91046" y="0"/>
                </a:lnTo>
                <a:lnTo>
                  <a:pt x="38410" y="1422"/>
                </a:lnTo>
                <a:lnTo>
                  <a:pt x="11380" y="11380"/>
                </a:lnTo>
                <a:lnTo>
                  <a:pt x="1422" y="38410"/>
                </a:lnTo>
                <a:lnTo>
                  <a:pt x="0" y="91046"/>
                </a:lnTo>
                <a:lnTo>
                  <a:pt x="0" y="612076"/>
                </a:lnTo>
                <a:lnTo>
                  <a:pt x="1422" y="664712"/>
                </a:lnTo>
                <a:lnTo>
                  <a:pt x="11380" y="691742"/>
                </a:lnTo>
                <a:lnTo>
                  <a:pt x="38410" y="701700"/>
                </a:lnTo>
                <a:lnTo>
                  <a:pt x="91046" y="703122"/>
                </a:lnTo>
                <a:lnTo>
                  <a:pt x="1433385" y="703122"/>
                </a:lnTo>
                <a:lnTo>
                  <a:pt x="1486021" y="701700"/>
                </a:lnTo>
                <a:lnTo>
                  <a:pt x="1513051" y="691742"/>
                </a:lnTo>
                <a:lnTo>
                  <a:pt x="1523009" y="664712"/>
                </a:lnTo>
                <a:lnTo>
                  <a:pt x="1524431" y="612076"/>
                </a:lnTo>
                <a:lnTo>
                  <a:pt x="1524431" y="91046"/>
                </a:lnTo>
                <a:lnTo>
                  <a:pt x="1523009" y="38410"/>
                </a:lnTo>
                <a:lnTo>
                  <a:pt x="1513051" y="11380"/>
                </a:lnTo>
                <a:lnTo>
                  <a:pt x="1486021" y="1422"/>
                </a:lnTo>
                <a:lnTo>
                  <a:pt x="1433385" y="0"/>
                </a:lnTo>
                <a:close/>
              </a:path>
            </a:pathLst>
          </a:custGeom>
          <a:solidFill>
            <a:srgbClr val="7CCCB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39" name="object 15"/>
          <p:cNvSpPr/>
          <p:nvPr/>
        </p:nvSpPr>
        <p:spPr>
          <a:xfrm>
            <a:off x="9562444" y="2646632"/>
            <a:ext cx="2032219" cy="658114"/>
          </a:xfrm>
          <a:custGeom>
            <a:avLst/>
            <a:gdLst/>
            <a:ahLst/>
            <a:cxnLst/>
            <a:rect l="l" t="t" r="r" b="b"/>
            <a:pathLst>
              <a:path w="1524635" h="703579">
                <a:moveTo>
                  <a:pt x="1433385" y="0"/>
                </a:moveTo>
                <a:lnTo>
                  <a:pt x="91046" y="0"/>
                </a:lnTo>
                <a:lnTo>
                  <a:pt x="38410" y="1422"/>
                </a:lnTo>
                <a:lnTo>
                  <a:pt x="11380" y="11380"/>
                </a:lnTo>
                <a:lnTo>
                  <a:pt x="1422" y="38410"/>
                </a:lnTo>
                <a:lnTo>
                  <a:pt x="0" y="91046"/>
                </a:lnTo>
                <a:lnTo>
                  <a:pt x="0" y="612076"/>
                </a:lnTo>
                <a:lnTo>
                  <a:pt x="1422" y="664712"/>
                </a:lnTo>
                <a:lnTo>
                  <a:pt x="11380" y="691742"/>
                </a:lnTo>
                <a:lnTo>
                  <a:pt x="38410" y="701700"/>
                </a:lnTo>
                <a:lnTo>
                  <a:pt x="91046" y="703122"/>
                </a:lnTo>
                <a:lnTo>
                  <a:pt x="1433385" y="703122"/>
                </a:lnTo>
                <a:lnTo>
                  <a:pt x="1486021" y="701700"/>
                </a:lnTo>
                <a:lnTo>
                  <a:pt x="1513051" y="691742"/>
                </a:lnTo>
                <a:lnTo>
                  <a:pt x="1523009" y="664712"/>
                </a:lnTo>
                <a:lnTo>
                  <a:pt x="1524431" y="612076"/>
                </a:lnTo>
                <a:lnTo>
                  <a:pt x="1524431" y="91046"/>
                </a:lnTo>
                <a:lnTo>
                  <a:pt x="1523009" y="38410"/>
                </a:lnTo>
                <a:lnTo>
                  <a:pt x="1513051" y="11380"/>
                </a:lnTo>
                <a:lnTo>
                  <a:pt x="1486021" y="1422"/>
                </a:lnTo>
                <a:lnTo>
                  <a:pt x="1433385" y="0"/>
                </a:lnTo>
                <a:close/>
              </a:path>
            </a:pathLst>
          </a:custGeom>
          <a:solidFill>
            <a:srgbClr val="7CCCB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36" name="object 15"/>
          <p:cNvSpPr/>
          <p:nvPr/>
        </p:nvSpPr>
        <p:spPr>
          <a:xfrm>
            <a:off x="9560752" y="3438456"/>
            <a:ext cx="2032219" cy="658114"/>
          </a:xfrm>
          <a:custGeom>
            <a:avLst/>
            <a:gdLst/>
            <a:ahLst/>
            <a:cxnLst/>
            <a:rect l="l" t="t" r="r" b="b"/>
            <a:pathLst>
              <a:path w="1524635" h="703579">
                <a:moveTo>
                  <a:pt x="1433385" y="0"/>
                </a:moveTo>
                <a:lnTo>
                  <a:pt x="91046" y="0"/>
                </a:lnTo>
                <a:lnTo>
                  <a:pt x="38410" y="1422"/>
                </a:lnTo>
                <a:lnTo>
                  <a:pt x="11380" y="11380"/>
                </a:lnTo>
                <a:lnTo>
                  <a:pt x="1422" y="38410"/>
                </a:lnTo>
                <a:lnTo>
                  <a:pt x="0" y="91046"/>
                </a:lnTo>
                <a:lnTo>
                  <a:pt x="0" y="612076"/>
                </a:lnTo>
                <a:lnTo>
                  <a:pt x="1422" y="664712"/>
                </a:lnTo>
                <a:lnTo>
                  <a:pt x="11380" y="691742"/>
                </a:lnTo>
                <a:lnTo>
                  <a:pt x="38410" y="701700"/>
                </a:lnTo>
                <a:lnTo>
                  <a:pt x="91046" y="703122"/>
                </a:lnTo>
                <a:lnTo>
                  <a:pt x="1433385" y="703122"/>
                </a:lnTo>
                <a:lnTo>
                  <a:pt x="1486021" y="701700"/>
                </a:lnTo>
                <a:lnTo>
                  <a:pt x="1513051" y="691742"/>
                </a:lnTo>
                <a:lnTo>
                  <a:pt x="1523009" y="664712"/>
                </a:lnTo>
                <a:lnTo>
                  <a:pt x="1524431" y="612076"/>
                </a:lnTo>
                <a:lnTo>
                  <a:pt x="1524431" y="91046"/>
                </a:lnTo>
                <a:lnTo>
                  <a:pt x="1523009" y="38410"/>
                </a:lnTo>
                <a:lnTo>
                  <a:pt x="1513051" y="11380"/>
                </a:lnTo>
                <a:lnTo>
                  <a:pt x="1486021" y="1422"/>
                </a:lnTo>
                <a:lnTo>
                  <a:pt x="1433385" y="0"/>
                </a:lnTo>
                <a:close/>
              </a:path>
            </a:pathLst>
          </a:custGeom>
          <a:solidFill>
            <a:srgbClr val="7CCCB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8" name="object 6"/>
          <p:cNvSpPr/>
          <p:nvPr/>
        </p:nvSpPr>
        <p:spPr>
          <a:xfrm>
            <a:off x="5007193" y="1357122"/>
            <a:ext cx="2172723" cy="4696095"/>
          </a:xfrm>
          <a:custGeom>
            <a:avLst/>
            <a:gdLst/>
            <a:ahLst/>
            <a:cxnLst/>
            <a:rect l="l" t="t" r="r" b="b"/>
            <a:pathLst>
              <a:path w="1630045" h="3660775">
                <a:moveTo>
                  <a:pt x="0" y="3660635"/>
                </a:moveTo>
                <a:lnTo>
                  <a:pt x="1629968" y="3660635"/>
                </a:lnTo>
                <a:lnTo>
                  <a:pt x="1629968" y="0"/>
                </a:lnTo>
                <a:lnTo>
                  <a:pt x="0" y="0"/>
                </a:lnTo>
                <a:lnTo>
                  <a:pt x="0" y="3660635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35" name="object 15"/>
          <p:cNvSpPr/>
          <p:nvPr/>
        </p:nvSpPr>
        <p:spPr>
          <a:xfrm>
            <a:off x="5081634" y="4228891"/>
            <a:ext cx="2032219" cy="668584"/>
          </a:xfrm>
          <a:custGeom>
            <a:avLst/>
            <a:gdLst/>
            <a:ahLst/>
            <a:cxnLst/>
            <a:rect l="l" t="t" r="r" b="b"/>
            <a:pathLst>
              <a:path w="1524635" h="703579">
                <a:moveTo>
                  <a:pt x="1433385" y="0"/>
                </a:moveTo>
                <a:lnTo>
                  <a:pt x="91046" y="0"/>
                </a:lnTo>
                <a:lnTo>
                  <a:pt x="38410" y="1422"/>
                </a:lnTo>
                <a:lnTo>
                  <a:pt x="11380" y="11380"/>
                </a:lnTo>
                <a:lnTo>
                  <a:pt x="1422" y="38410"/>
                </a:lnTo>
                <a:lnTo>
                  <a:pt x="0" y="91046"/>
                </a:lnTo>
                <a:lnTo>
                  <a:pt x="0" y="612076"/>
                </a:lnTo>
                <a:lnTo>
                  <a:pt x="1422" y="664712"/>
                </a:lnTo>
                <a:lnTo>
                  <a:pt x="11380" y="691742"/>
                </a:lnTo>
                <a:lnTo>
                  <a:pt x="38410" y="701700"/>
                </a:lnTo>
                <a:lnTo>
                  <a:pt x="91046" y="703122"/>
                </a:lnTo>
                <a:lnTo>
                  <a:pt x="1433385" y="703122"/>
                </a:lnTo>
                <a:lnTo>
                  <a:pt x="1486021" y="701700"/>
                </a:lnTo>
                <a:lnTo>
                  <a:pt x="1513051" y="691742"/>
                </a:lnTo>
                <a:lnTo>
                  <a:pt x="1523009" y="664712"/>
                </a:lnTo>
                <a:lnTo>
                  <a:pt x="1524431" y="612076"/>
                </a:lnTo>
                <a:lnTo>
                  <a:pt x="1524431" y="91046"/>
                </a:lnTo>
                <a:lnTo>
                  <a:pt x="1523009" y="38410"/>
                </a:lnTo>
                <a:lnTo>
                  <a:pt x="1513051" y="11380"/>
                </a:lnTo>
                <a:lnTo>
                  <a:pt x="1486021" y="1422"/>
                </a:lnTo>
                <a:lnTo>
                  <a:pt x="1433385" y="0"/>
                </a:lnTo>
                <a:close/>
              </a:path>
            </a:pathLst>
          </a:custGeom>
          <a:solidFill>
            <a:srgbClr val="7CCCB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34" name="object 15"/>
          <p:cNvSpPr/>
          <p:nvPr/>
        </p:nvSpPr>
        <p:spPr>
          <a:xfrm>
            <a:off x="5081634" y="3430002"/>
            <a:ext cx="2032219" cy="671449"/>
          </a:xfrm>
          <a:custGeom>
            <a:avLst/>
            <a:gdLst/>
            <a:ahLst/>
            <a:cxnLst/>
            <a:rect l="l" t="t" r="r" b="b"/>
            <a:pathLst>
              <a:path w="1524635" h="703579">
                <a:moveTo>
                  <a:pt x="1433385" y="0"/>
                </a:moveTo>
                <a:lnTo>
                  <a:pt x="91046" y="0"/>
                </a:lnTo>
                <a:lnTo>
                  <a:pt x="38410" y="1422"/>
                </a:lnTo>
                <a:lnTo>
                  <a:pt x="11380" y="11380"/>
                </a:lnTo>
                <a:lnTo>
                  <a:pt x="1422" y="38410"/>
                </a:lnTo>
                <a:lnTo>
                  <a:pt x="0" y="91046"/>
                </a:lnTo>
                <a:lnTo>
                  <a:pt x="0" y="612076"/>
                </a:lnTo>
                <a:lnTo>
                  <a:pt x="1422" y="664712"/>
                </a:lnTo>
                <a:lnTo>
                  <a:pt x="11380" y="691742"/>
                </a:lnTo>
                <a:lnTo>
                  <a:pt x="38410" y="701700"/>
                </a:lnTo>
                <a:lnTo>
                  <a:pt x="91046" y="703122"/>
                </a:lnTo>
                <a:lnTo>
                  <a:pt x="1433385" y="703122"/>
                </a:lnTo>
                <a:lnTo>
                  <a:pt x="1486021" y="701700"/>
                </a:lnTo>
                <a:lnTo>
                  <a:pt x="1513051" y="691742"/>
                </a:lnTo>
                <a:lnTo>
                  <a:pt x="1523009" y="664712"/>
                </a:lnTo>
                <a:lnTo>
                  <a:pt x="1524431" y="612076"/>
                </a:lnTo>
                <a:lnTo>
                  <a:pt x="1524431" y="91046"/>
                </a:lnTo>
                <a:lnTo>
                  <a:pt x="1523009" y="38410"/>
                </a:lnTo>
                <a:lnTo>
                  <a:pt x="1513051" y="11380"/>
                </a:lnTo>
                <a:lnTo>
                  <a:pt x="1486021" y="1422"/>
                </a:lnTo>
                <a:lnTo>
                  <a:pt x="1433385" y="0"/>
                </a:lnTo>
                <a:close/>
              </a:path>
            </a:pathLst>
          </a:custGeom>
          <a:solidFill>
            <a:srgbClr val="7CCCB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33" name="object 15"/>
          <p:cNvSpPr/>
          <p:nvPr/>
        </p:nvSpPr>
        <p:spPr>
          <a:xfrm>
            <a:off x="5085020" y="2641560"/>
            <a:ext cx="2032219" cy="658114"/>
          </a:xfrm>
          <a:custGeom>
            <a:avLst/>
            <a:gdLst/>
            <a:ahLst/>
            <a:cxnLst/>
            <a:rect l="l" t="t" r="r" b="b"/>
            <a:pathLst>
              <a:path w="1524635" h="703579">
                <a:moveTo>
                  <a:pt x="1433385" y="0"/>
                </a:moveTo>
                <a:lnTo>
                  <a:pt x="91046" y="0"/>
                </a:lnTo>
                <a:lnTo>
                  <a:pt x="38410" y="1422"/>
                </a:lnTo>
                <a:lnTo>
                  <a:pt x="11380" y="11380"/>
                </a:lnTo>
                <a:lnTo>
                  <a:pt x="1422" y="38410"/>
                </a:lnTo>
                <a:lnTo>
                  <a:pt x="0" y="91046"/>
                </a:lnTo>
                <a:lnTo>
                  <a:pt x="0" y="612076"/>
                </a:lnTo>
                <a:lnTo>
                  <a:pt x="1422" y="664712"/>
                </a:lnTo>
                <a:lnTo>
                  <a:pt x="11380" y="691742"/>
                </a:lnTo>
                <a:lnTo>
                  <a:pt x="38410" y="701700"/>
                </a:lnTo>
                <a:lnTo>
                  <a:pt x="91046" y="703122"/>
                </a:lnTo>
                <a:lnTo>
                  <a:pt x="1433385" y="703122"/>
                </a:lnTo>
                <a:lnTo>
                  <a:pt x="1486021" y="701700"/>
                </a:lnTo>
                <a:lnTo>
                  <a:pt x="1513051" y="691742"/>
                </a:lnTo>
                <a:lnTo>
                  <a:pt x="1523009" y="664712"/>
                </a:lnTo>
                <a:lnTo>
                  <a:pt x="1524431" y="612076"/>
                </a:lnTo>
                <a:lnTo>
                  <a:pt x="1524431" y="91046"/>
                </a:lnTo>
                <a:lnTo>
                  <a:pt x="1523009" y="38410"/>
                </a:lnTo>
                <a:lnTo>
                  <a:pt x="1513051" y="11380"/>
                </a:lnTo>
                <a:lnTo>
                  <a:pt x="1486021" y="1422"/>
                </a:lnTo>
                <a:lnTo>
                  <a:pt x="1433385" y="0"/>
                </a:lnTo>
                <a:close/>
              </a:path>
            </a:pathLst>
          </a:custGeom>
          <a:solidFill>
            <a:srgbClr val="7CCCB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9" name="object 6"/>
          <p:cNvSpPr/>
          <p:nvPr/>
        </p:nvSpPr>
        <p:spPr>
          <a:xfrm>
            <a:off x="2768244" y="1357122"/>
            <a:ext cx="2172723" cy="4696095"/>
          </a:xfrm>
          <a:custGeom>
            <a:avLst/>
            <a:gdLst/>
            <a:ahLst/>
            <a:cxnLst/>
            <a:rect l="l" t="t" r="r" b="b"/>
            <a:pathLst>
              <a:path w="1630045" h="3660775">
                <a:moveTo>
                  <a:pt x="0" y="3660635"/>
                </a:moveTo>
                <a:lnTo>
                  <a:pt x="1629968" y="3660635"/>
                </a:lnTo>
                <a:lnTo>
                  <a:pt x="1629968" y="0"/>
                </a:lnTo>
                <a:lnTo>
                  <a:pt x="0" y="0"/>
                </a:lnTo>
                <a:lnTo>
                  <a:pt x="0" y="3660635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32" name="object 15"/>
          <p:cNvSpPr/>
          <p:nvPr/>
        </p:nvSpPr>
        <p:spPr>
          <a:xfrm>
            <a:off x="2848739" y="3433574"/>
            <a:ext cx="2032219" cy="667877"/>
          </a:xfrm>
          <a:custGeom>
            <a:avLst/>
            <a:gdLst/>
            <a:ahLst/>
            <a:cxnLst/>
            <a:rect l="l" t="t" r="r" b="b"/>
            <a:pathLst>
              <a:path w="1524635" h="703579">
                <a:moveTo>
                  <a:pt x="1433385" y="0"/>
                </a:moveTo>
                <a:lnTo>
                  <a:pt x="91046" y="0"/>
                </a:lnTo>
                <a:lnTo>
                  <a:pt x="38410" y="1422"/>
                </a:lnTo>
                <a:lnTo>
                  <a:pt x="11380" y="11380"/>
                </a:lnTo>
                <a:lnTo>
                  <a:pt x="1422" y="38410"/>
                </a:lnTo>
                <a:lnTo>
                  <a:pt x="0" y="91046"/>
                </a:lnTo>
                <a:lnTo>
                  <a:pt x="0" y="612076"/>
                </a:lnTo>
                <a:lnTo>
                  <a:pt x="1422" y="664712"/>
                </a:lnTo>
                <a:lnTo>
                  <a:pt x="11380" y="691742"/>
                </a:lnTo>
                <a:lnTo>
                  <a:pt x="38410" y="701700"/>
                </a:lnTo>
                <a:lnTo>
                  <a:pt x="91046" y="703122"/>
                </a:lnTo>
                <a:lnTo>
                  <a:pt x="1433385" y="703122"/>
                </a:lnTo>
                <a:lnTo>
                  <a:pt x="1486021" y="701700"/>
                </a:lnTo>
                <a:lnTo>
                  <a:pt x="1513051" y="691742"/>
                </a:lnTo>
                <a:lnTo>
                  <a:pt x="1523009" y="664712"/>
                </a:lnTo>
                <a:lnTo>
                  <a:pt x="1524431" y="612076"/>
                </a:lnTo>
                <a:lnTo>
                  <a:pt x="1524431" y="91046"/>
                </a:lnTo>
                <a:lnTo>
                  <a:pt x="1523009" y="38410"/>
                </a:lnTo>
                <a:lnTo>
                  <a:pt x="1513051" y="11380"/>
                </a:lnTo>
                <a:lnTo>
                  <a:pt x="1486021" y="1422"/>
                </a:lnTo>
                <a:lnTo>
                  <a:pt x="1433385" y="0"/>
                </a:lnTo>
                <a:close/>
              </a:path>
            </a:pathLst>
          </a:custGeom>
          <a:solidFill>
            <a:srgbClr val="7CCCB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31" name="object 15"/>
          <p:cNvSpPr/>
          <p:nvPr/>
        </p:nvSpPr>
        <p:spPr>
          <a:xfrm>
            <a:off x="2838494" y="2646632"/>
            <a:ext cx="2032219" cy="658114"/>
          </a:xfrm>
          <a:custGeom>
            <a:avLst/>
            <a:gdLst/>
            <a:ahLst/>
            <a:cxnLst/>
            <a:rect l="l" t="t" r="r" b="b"/>
            <a:pathLst>
              <a:path w="1524635" h="703579">
                <a:moveTo>
                  <a:pt x="1433385" y="0"/>
                </a:moveTo>
                <a:lnTo>
                  <a:pt x="91046" y="0"/>
                </a:lnTo>
                <a:lnTo>
                  <a:pt x="38410" y="1422"/>
                </a:lnTo>
                <a:lnTo>
                  <a:pt x="11380" y="11380"/>
                </a:lnTo>
                <a:lnTo>
                  <a:pt x="1422" y="38410"/>
                </a:lnTo>
                <a:lnTo>
                  <a:pt x="0" y="91046"/>
                </a:lnTo>
                <a:lnTo>
                  <a:pt x="0" y="612076"/>
                </a:lnTo>
                <a:lnTo>
                  <a:pt x="1422" y="664712"/>
                </a:lnTo>
                <a:lnTo>
                  <a:pt x="11380" y="691742"/>
                </a:lnTo>
                <a:lnTo>
                  <a:pt x="38410" y="701700"/>
                </a:lnTo>
                <a:lnTo>
                  <a:pt x="91046" y="703122"/>
                </a:lnTo>
                <a:lnTo>
                  <a:pt x="1433385" y="703122"/>
                </a:lnTo>
                <a:lnTo>
                  <a:pt x="1486021" y="701700"/>
                </a:lnTo>
                <a:lnTo>
                  <a:pt x="1513051" y="691742"/>
                </a:lnTo>
                <a:lnTo>
                  <a:pt x="1523009" y="664712"/>
                </a:lnTo>
                <a:lnTo>
                  <a:pt x="1524431" y="612076"/>
                </a:lnTo>
                <a:lnTo>
                  <a:pt x="1524431" y="91046"/>
                </a:lnTo>
                <a:lnTo>
                  <a:pt x="1523009" y="38410"/>
                </a:lnTo>
                <a:lnTo>
                  <a:pt x="1513051" y="11380"/>
                </a:lnTo>
                <a:lnTo>
                  <a:pt x="1486021" y="1422"/>
                </a:lnTo>
                <a:lnTo>
                  <a:pt x="1433385" y="0"/>
                </a:lnTo>
                <a:close/>
              </a:path>
            </a:pathLst>
          </a:custGeom>
          <a:solidFill>
            <a:srgbClr val="7CCCB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10" name="object 6"/>
          <p:cNvSpPr/>
          <p:nvPr/>
        </p:nvSpPr>
        <p:spPr>
          <a:xfrm>
            <a:off x="529716" y="1357122"/>
            <a:ext cx="2172723" cy="4696095"/>
          </a:xfrm>
          <a:custGeom>
            <a:avLst/>
            <a:gdLst/>
            <a:ahLst/>
            <a:cxnLst/>
            <a:rect l="l" t="t" r="r" b="b"/>
            <a:pathLst>
              <a:path w="1630045" h="3660775">
                <a:moveTo>
                  <a:pt x="0" y="3660635"/>
                </a:moveTo>
                <a:lnTo>
                  <a:pt x="1629968" y="3660635"/>
                </a:lnTo>
                <a:lnTo>
                  <a:pt x="1629968" y="0"/>
                </a:lnTo>
                <a:lnTo>
                  <a:pt x="0" y="0"/>
                </a:lnTo>
                <a:lnTo>
                  <a:pt x="0" y="3660635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30" name="object 15"/>
          <p:cNvSpPr/>
          <p:nvPr/>
        </p:nvSpPr>
        <p:spPr>
          <a:xfrm>
            <a:off x="600053" y="2646632"/>
            <a:ext cx="2032219" cy="658114"/>
          </a:xfrm>
          <a:custGeom>
            <a:avLst/>
            <a:gdLst/>
            <a:ahLst/>
            <a:cxnLst/>
            <a:rect l="l" t="t" r="r" b="b"/>
            <a:pathLst>
              <a:path w="1524635" h="703579">
                <a:moveTo>
                  <a:pt x="1433385" y="0"/>
                </a:moveTo>
                <a:lnTo>
                  <a:pt x="91046" y="0"/>
                </a:lnTo>
                <a:lnTo>
                  <a:pt x="38410" y="1422"/>
                </a:lnTo>
                <a:lnTo>
                  <a:pt x="11380" y="11380"/>
                </a:lnTo>
                <a:lnTo>
                  <a:pt x="1422" y="38410"/>
                </a:lnTo>
                <a:lnTo>
                  <a:pt x="0" y="91046"/>
                </a:lnTo>
                <a:lnTo>
                  <a:pt x="0" y="612076"/>
                </a:lnTo>
                <a:lnTo>
                  <a:pt x="1422" y="664712"/>
                </a:lnTo>
                <a:lnTo>
                  <a:pt x="11380" y="691742"/>
                </a:lnTo>
                <a:lnTo>
                  <a:pt x="38410" y="701700"/>
                </a:lnTo>
                <a:lnTo>
                  <a:pt x="91046" y="703122"/>
                </a:lnTo>
                <a:lnTo>
                  <a:pt x="1433385" y="703122"/>
                </a:lnTo>
                <a:lnTo>
                  <a:pt x="1486021" y="701700"/>
                </a:lnTo>
                <a:lnTo>
                  <a:pt x="1513051" y="691742"/>
                </a:lnTo>
                <a:lnTo>
                  <a:pt x="1523009" y="664712"/>
                </a:lnTo>
                <a:lnTo>
                  <a:pt x="1524431" y="612076"/>
                </a:lnTo>
                <a:lnTo>
                  <a:pt x="1524431" y="91046"/>
                </a:lnTo>
                <a:lnTo>
                  <a:pt x="1523009" y="38410"/>
                </a:lnTo>
                <a:lnTo>
                  <a:pt x="1513051" y="11380"/>
                </a:lnTo>
                <a:lnTo>
                  <a:pt x="1486021" y="1422"/>
                </a:lnTo>
                <a:lnTo>
                  <a:pt x="1433385" y="0"/>
                </a:lnTo>
                <a:close/>
              </a:path>
            </a:pathLst>
          </a:custGeom>
          <a:solidFill>
            <a:srgbClr val="7CCCB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5B21-B324-434D-ABB6-684CB6180B3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24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906960"/>
          </a:xfrm>
        </p:spPr>
        <p:txBody>
          <a:bodyPr>
            <a:noAutofit/>
          </a:bodyPr>
          <a:lstStyle/>
          <a:p>
            <a:r>
              <a:rPr lang="de-DE" sz="3200" spc="-7" dirty="0"/>
              <a:t>Disziplinäre Breite </a:t>
            </a:r>
            <a:r>
              <a:rPr lang="de-DE" sz="3200" dirty="0"/>
              <a:t>und Interdisziplinarität  </a:t>
            </a:r>
            <a:br>
              <a:rPr lang="de-DE" sz="3200" dirty="0"/>
            </a:br>
            <a:r>
              <a:rPr lang="de-DE" sz="3200" dirty="0"/>
              <a:t>der Bereiche: </a:t>
            </a:r>
            <a:r>
              <a:rPr lang="de-DE" sz="3200" spc="-7" dirty="0"/>
              <a:t>Helmholtz-Programme</a:t>
            </a:r>
            <a:endParaRPr lang="de-DE" sz="3200" dirty="0"/>
          </a:p>
        </p:txBody>
      </p:sp>
      <p:sp>
        <p:nvSpPr>
          <p:cNvPr id="12" name="object 8"/>
          <p:cNvSpPr txBox="1"/>
          <p:nvPr/>
        </p:nvSpPr>
        <p:spPr>
          <a:xfrm>
            <a:off x="600104" y="1490852"/>
            <a:ext cx="2033912" cy="767994"/>
          </a:xfrm>
          <a:prstGeom prst="rect">
            <a:avLst/>
          </a:prstGeom>
          <a:solidFill>
            <a:srgbClr val="E3F3EF"/>
          </a:solidFill>
          <a:ln>
            <a:solidFill>
              <a:schemeClr val="tx1"/>
            </a:solidFill>
          </a:ln>
        </p:spPr>
        <p:txBody>
          <a:bodyPr vert="horz" wrap="square" lIns="0" tIns="116804" rIns="0" bIns="0" rtlCol="0">
            <a:spAutoFit/>
          </a:bodyPr>
          <a:lstStyle/>
          <a:p>
            <a:pPr marL="237836" marR="226833" indent="456205">
              <a:lnSpc>
                <a:spcPct val="126200"/>
              </a:lnSpc>
              <a:spcBef>
                <a:spcPts val="920"/>
              </a:spcBef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Bereich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I  </a:t>
            </a: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Biologie, Chemie</a:t>
            </a:r>
            <a:r>
              <a:rPr sz="1200" b="1" spc="-11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und</a:t>
            </a:r>
            <a:endParaRPr sz="1200" dirty="0">
              <a:latin typeface="Arial"/>
              <a:cs typeface="Arial"/>
            </a:endParaRPr>
          </a:p>
          <a:p>
            <a:pPr marL="355484"/>
            <a:r>
              <a:rPr sz="1200" b="1" spc="-13" dirty="0">
                <a:solidFill>
                  <a:srgbClr val="231F20"/>
                </a:solidFill>
                <a:latin typeface="Arial"/>
                <a:cs typeface="Arial"/>
              </a:rPr>
              <a:t>Verfahrenstechnik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3" name="object 10"/>
          <p:cNvSpPr txBox="1"/>
          <p:nvPr/>
        </p:nvSpPr>
        <p:spPr>
          <a:xfrm>
            <a:off x="9566906" y="1490851"/>
            <a:ext cx="2033912" cy="778714"/>
          </a:xfrm>
          <a:prstGeom prst="rect">
            <a:avLst/>
          </a:prstGeom>
          <a:solidFill>
            <a:srgbClr val="E3F3EF"/>
          </a:solidFill>
          <a:ln>
            <a:solidFill>
              <a:schemeClr val="tx1"/>
            </a:solidFill>
          </a:ln>
        </p:spPr>
        <p:txBody>
          <a:bodyPr vert="horz" wrap="square" lIns="0" tIns="9310" rIns="0" bIns="0" rtlCol="0">
            <a:spAutoFit/>
          </a:bodyPr>
          <a:lstStyle/>
          <a:p>
            <a:pPr>
              <a:spcBef>
                <a:spcPts val="73"/>
              </a:spcBef>
            </a:pPr>
            <a:endParaRPr sz="1066">
              <a:latin typeface="Times New Roman"/>
              <a:cs typeface="Times New Roman"/>
            </a:endParaRPr>
          </a:p>
          <a:p>
            <a:pPr marL="597551" indent="66865"/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Bereich</a:t>
            </a:r>
            <a:r>
              <a:rPr sz="1200" b="1" spc="-1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endParaRPr sz="1200">
              <a:latin typeface="Arial"/>
              <a:cs typeface="Arial"/>
            </a:endParaRPr>
          </a:p>
          <a:p>
            <a:pPr marL="597551" marR="587396" indent="12696">
              <a:spcBef>
                <a:spcPts val="373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Physik</a:t>
            </a:r>
            <a:r>
              <a:rPr sz="1200" b="1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und  Mathematik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2"/>
          <p:cNvSpPr txBox="1"/>
          <p:nvPr/>
        </p:nvSpPr>
        <p:spPr>
          <a:xfrm>
            <a:off x="7325201" y="1490852"/>
            <a:ext cx="2033912" cy="778714"/>
          </a:xfrm>
          <a:prstGeom prst="rect">
            <a:avLst/>
          </a:prstGeom>
          <a:solidFill>
            <a:srgbClr val="E3F3EF"/>
          </a:solidFill>
          <a:ln>
            <a:solidFill>
              <a:schemeClr val="tx1"/>
            </a:solidFill>
          </a:ln>
        </p:spPr>
        <p:txBody>
          <a:bodyPr vert="horz" wrap="square" lIns="0" tIns="9310" rIns="0" bIns="0" rtlCol="0">
            <a:spAutoFit/>
          </a:bodyPr>
          <a:lstStyle/>
          <a:p>
            <a:pPr>
              <a:spcBef>
                <a:spcPts val="73"/>
              </a:spcBef>
            </a:pPr>
            <a:endParaRPr sz="1066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Bereich</a:t>
            </a:r>
            <a:r>
              <a:rPr sz="1200" b="1" spc="-1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IV</a:t>
            </a:r>
            <a:endParaRPr sz="1200" dirty="0">
              <a:latin typeface="Arial"/>
              <a:cs typeface="Arial"/>
            </a:endParaRPr>
          </a:p>
          <a:p>
            <a:pPr marL="432506" marR="422349" algn="ctr">
              <a:spcBef>
                <a:spcPts val="373"/>
              </a:spcBef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Natürliche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und  gebaute</a:t>
            </a:r>
            <a:r>
              <a:rPr sz="1200" b="1" spc="-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Umwelt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5" name="object 14"/>
          <p:cNvSpPr txBox="1"/>
          <p:nvPr/>
        </p:nvSpPr>
        <p:spPr>
          <a:xfrm>
            <a:off x="5083513" y="1490852"/>
            <a:ext cx="2033912" cy="778714"/>
          </a:xfrm>
          <a:prstGeom prst="rect">
            <a:avLst/>
          </a:prstGeom>
          <a:solidFill>
            <a:srgbClr val="E3F3EF"/>
          </a:solidFill>
          <a:ln>
            <a:solidFill>
              <a:schemeClr val="tx1"/>
            </a:solidFill>
          </a:ln>
        </p:spPr>
        <p:txBody>
          <a:bodyPr vert="horz" wrap="square" lIns="0" tIns="9310" rIns="0" bIns="0" rtlCol="0">
            <a:spAutoFit/>
          </a:bodyPr>
          <a:lstStyle/>
          <a:p>
            <a:pPr>
              <a:spcBef>
                <a:spcPts val="73"/>
              </a:spcBef>
            </a:pPr>
            <a:endParaRPr sz="1066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Bereich</a:t>
            </a:r>
            <a:r>
              <a:rPr sz="1200" b="1" spc="-1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III</a:t>
            </a:r>
            <a:endParaRPr sz="1200">
              <a:latin typeface="Arial"/>
              <a:cs typeface="Arial"/>
            </a:endParaRPr>
          </a:p>
          <a:p>
            <a:pPr marL="326707" marR="315703" algn="ctr">
              <a:spcBef>
                <a:spcPts val="373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Maschinenbau</a:t>
            </a:r>
            <a:r>
              <a:rPr sz="1200" b="1" spc="-13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und  Elektrotechnik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41808" y="1490852"/>
            <a:ext cx="2033912" cy="767994"/>
          </a:xfrm>
          <a:prstGeom prst="rect">
            <a:avLst/>
          </a:prstGeom>
          <a:solidFill>
            <a:srgbClr val="E3F3EF"/>
          </a:solidFill>
          <a:ln>
            <a:solidFill>
              <a:schemeClr val="tx1"/>
            </a:solidFill>
          </a:ln>
        </p:spPr>
        <p:txBody>
          <a:bodyPr vert="horz" wrap="square" lIns="0" tIns="116804" rIns="0" bIns="0" rtlCol="0">
            <a:spAutoFit/>
          </a:bodyPr>
          <a:lstStyle/>
          <a:p>
            <a:pPr marL="233604" marR="223447" indent="439277">
              <a:lnSpc>
                <a:spcPct val="126200"/>
              </a:lnSpc>
              <a:spcBef>
                <a:spcPts val="920"/>
              </a:spcBef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Bereich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II  Informatik,</a:t>
            </a:r>
            <a:r>
              <a:rPr sz="1200" b="1" spc="-8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Wirtschaft</a:t>
            </a:r>
            <a:endParaRPr sz="1200">
              <a:latin typeface="Arial"/>
              <a:cs typeface="Arial"/>
            </a:endParaRPr>
          </a:p>
          <a:p>
            <a:pPr marL="402882"/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und</a:t>
            </a:r>
            <a:r>
              <a:rPr sz="1200" b="1" spc="-13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Gesellschaft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9"/>
          <p:cNvSpPr txBox="1"/>
          <p:nvPr/>
        </p:nvSpPr>
        <p:spPr>
          <a:xfrm>
            <a:off x="489666" y="2685220"/>
            <a:ext cx="2238172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7397" marR="318243" indent="-846" algn="ctr"/>
            <a:r>
              <a:rPr lang="de-DE" sz="1200" b="1" dirty="0">
                <a:solidFill>
                  <a:srgbClr val="231F20"/>
                </a:solidFill>
                <a:latin typeface="Arial"/>
                <a:cs typeface="Arial"/>
              </a:rPr>
              <a:t>Natural, </a:t>
            </a:r>
            <a:r>
              <a:rPr lang="de-DE" sz="1200" b="1" dirty="0" err="1">
                <a:solidFill>
                  <a:srgbClr val="231F20"/>
                </a:solidFill>
                <a:latin typeface="Arial"/>
                <a:cs typeface="Arial"/>
              </a:rPr>
              <a:t>Artificial</a:t>
            </a:r>
            <a:r>
              <a:rPr lang="de-DE" sz="12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sz="1200" b="1" dirty="0" err="1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lang="de-DE" sz="12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sz="1200" b="1" dirty="0" err="1">
                <a:solidFill>
                  <a:srgbClr val="231F20"/>
                </a:solidFill>
                <a:latin typeface="Arial"/>
                <a:cs typeface="Arial"/>
              </a:rPr>
              <a:t>Cognitive</a:t>
            </a:r>
            <a:r>
              <a:rPr lang="de-DE" sz="1200" b="1" dirty="0">
                <a:solidFill>
                  <a:srgbClr val="231F20"/>
                </a:solidFill>
                <a:latin typeface="Arial"/>
                <a:cs typeface="Arial"/>
              </a:rPr>
              <a:t> Information</a:t>
            </a:r>
          </a:p>
          <a:p>
            <a:pPr marL="317397" marR="318243" indent="-846" algn="ctr"/>
            <a:r>
              <a:rPr lang="de-DE" sz="1200" b="1" dirty="0">
                <a:solidFill>
                  <a:srgbClr val="231F20"/>
                </a:solidFill>
                <a:latin typeface="Arial"/>
                <a:cs typeface="Arial"/>
              </a:rPr>
              <a:t>Processing (NACIP)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22"/>
          <p:cNvSpPr txBox="1"/>
          <p:nvPr/>
        </p:nvSpPr>
        <p:spPr>
          <a:xfrm>
            <a:off x="2845353" y="2682177"/>
            <a:ext cx="2033912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8054" marR="330939" indent="-139655" algn="ctr"/>
            <a:r>
              <a:rPr lang="de-DE" sz="1200" b="1" dirty="0">
                <a:solidFill>
                  <a:srgbClr val="231F20"/>
                </a:solidFill>
                <a:latin typeface="Arial"/>
                <a:cs typeface="Arial"/>
              </a:rPr>
              <a:t>Engineering</a:t>
            </a:r>
          </a:p>
          <a:p>
            <a:pPr marL="468054" marR="330939" indent="-139655" algn="ctr"/>
            <a:r>
              <a:rPr lang="de-DE" sz="1200" b="1" dirty="0">
                <a:solidFill>
                  <a:srgbClr val="231F20"/>
                </a:solidFill>
                <a:latin typeface="Arial"/>
                <a:cs typeface="Arial"/>
              </a:rPr>
              <a:t>Digital Futures</a:t>
            </a:r>
          </a:p>
          <a:p>
            <a:pPr marL="468054" marR="330939" indent="-139655" algn="ctr"/>
            <a:r>
              <a:rPr lang="de-DE" sz="1200" b="1" dirty="0">
                <a:latin typeface="Arial"/>
                <a:cs typeface="Arial"/>
              </a:rPr>
              <a:t>(EDF)</a:t>
            </a:r>
            <a:endParaRPr sz="1200" b="1" dirty="0">
              <a:latin typeface="Arial"/>
              <a:cs typeface="Arial"/>
            </a:endParaRPr>
          </a:p>
        </p:txBody>
      </p:sp>
      <p:sp>
        <p:nvSpPr>
          <p:cNvPr id="19" name="object 25"/>
          <p:cNvSpPr txBox="1"/>
          <p:nvPr/>
        </p:nvSpPr>
        <p:spPr>
          <a:xfrm>
            <a:off x="2849584" y="3486069"/>
            <a:ext cx="203052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7209" marR="138807" indent="-58401" algn="ctr"/>
            <a:r>
              <a:rPr lang="de-DE" sz="1200" b="1" spc="-13" dirty="0">
                <a:solidFill>
                  <a:srgbClr val="231F20"/>
                </a:solidFill>
                <a:latin typeface="Arial"/>
                <a:cs typeface="Arial"/>
              </a:rPr>
              <a:t>Energiesystemdesign</a:t>
            </a:r>
          </a:p>
          <a:p>
            <a:pPr marL="197209" marR="138807" indent="-58401" algn="ctr"/>
            <a:r>
              <a:rPr lang="de-DE" sz="1200" b="1" spc="-13" dirty="0">
                <a:solidFill>
                  <a:srgbClr val="231F20"/>
                </a:solidFill>
                <a:latin typeface="Arial"/>
                <a:cs typeface="Arial"/>
              </a:rPr>
              <a:t>(ESD)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0" name="object 28"/>
          <p:cNvSpPr txBox="1"/>
          <p:nvPr/>
        </p:nvSpPr>
        <p:spPr>
          <a:xfrm>
            <a:off x="5068916" y="2789161"/>
            <a:ext cx="2033912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200" b="1" dirty="0">
                <a:solidFill>
                  <a:srgbClr val="231F20"/>
                </a:solidFill>
                <a:latin typeface="Arial"/>
                <a:cs typeface="Arial"/>
              </a:rPr>
              <a:t>Kernfusion</a:t>
            </a:r>
          </a:p>
          <a:p>
            <a:pPr algn="ctr">
              <a:lnSpc>
                <a:spcPct val="100000"/>
              </a:lnSpc>
            </a:pPr>
            <a:r>
              <a:rPr lang="de-DE" sz="1200" b="1" dirty="0">
                <a:solidFill>
                  <a:srgbClr val="231F20"/>
                </a:solidFill>
                <a:latin typeface="Arial"/>
                <a:cs typeface="Arial"/>
              </a:rPr>
              <a:t>(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FUSION</a:t>
            </a:r>
            <a:r>
              <a:rPr lang="de-DE" sz="1200" b="1" dirty="0">
                <a:solidFill>
                  <a:srgbClr val="231F20"/>
                </a:solidFill>
                <a:latin typeface="Arial"/>
                <a:cs typeface="Arial"/>
              </a:rPr>
              <a:t>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1" name="object 31"/>
          <p:cNvSpPr txBox="1"/>
          <p:nvPr/>
        </p:nvSpPr>
        <p:spPr>
          <a:xfrm>
            <a:off x="5068914" y="3487369"/>
            <a:ext cx="2033912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714" marR="81254" algn="ctr"/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Nukleare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Entsorgung</a:t>
            </a:r>
            <a:r>
              <a:rPr sz="1200" b="1" spc="-11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und  Sicherheit </a:t>
            </a:r>
            <a:r>
              <a:rPr sz="1200" b="1" spc="-7" dirty="0" err="1">
                <a:solidFill>
                  <a:srgbClr val="231F20"/>
                </a:solidFill>
                <a:latin typeface="Arial"/>
                <a:cs typeface="Arial"/>
              </a:rPr>
              <a:t>sowie</a:t>
            </a: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200" b="1" dirty="0" err="1">
                <a:solidFill>
                  <a:srgbClr val="231F20"/>
                </a:solidFill>
                <a:latin typeface="Arial"/>
                <a:cs typeface="Arial"/>
              </a:rPr>
              <a:t>Strah</a:t>
            </a:r>
            <a:r>
              <a:rPr lang="de-DE" sz="1200" b="1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200" b="1" dirty="0" err="1">
                <a:solidFill>
                  <a:srgbClr val="231F20"/>
                </a:solidFill>
                <a:latin typeface="Arial"/>
                <a:cs typeface="Arial"/>
              </a:rPr>
              <a:t>lenforschung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  (NUSAFE)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4" name="object 15"/>
          <p:cNvSpPr/>
          <p:nvPr/>
        </p:nvSpPr>
        <p:spPr>
          <a:xfrm>
            <a:off x="7326894" y="2641560"/>
            <a:ext cx="2032219" cy="658114"/>
          </a:xfrm>
          <a:custGeom>
            <a:avLst/>
            <a:gdLst/>
            <a:ahLst/>
            <a:cxnLst/>
            <a:rect l="l" t="t" r="r" b="b"/>
            <a:pathLst>
              <a:path w="1524635" h="703579">
                <a:moveTo>
                  <a:pt x="1433385" y="0"/>
                </a:moveTo>
                <a:lnTo>
                  <a:pt x="91046" y="0"/>
                </a:lnTo>
                <a:lnTo>
                  <a:pt x="38410" y="1422"/>
                </a:lnTo>
                <a:lnTo>
                  <a:pt x="11380" y="11380"/>
                </a:lnTo>
                <a:lnTo>
                  <a:pt x="1422" y="38410"/>
                </a:lnTo>
                <a:lnTo>
                  <a:pt x="0" y="91046"/>
                </a:lnTo>
                <a:lnTo>
                  <a:pt x="0" y="612076"/>
                </a:lnTo>
                <a:lnTo>
                  <a:pt x="1422" y="664712"/>
                </a:lnTo>
                <a:lnTo>
                  <a:pt x="11380" y="691742"/>
                </a:lnTo>
                <a:lnTo>
                  <a:pt x="38410" y="701700"/>
                </a:lnTo>
                <a:lnTo>
                  <a:pt x="91046" y="703122"/>
                </a:lnTo>
                <a:lnTo>
                  <a:pt x="1433385" y="703122"/>
                </a:lnTo>
                <a:lnTo>
                  <a:pt x="1486021" y="701700"/>
                </a:lnTo>
                <a:lnTo>
                  <a:pt x="1513051" y="691742"/>
                </a:lnTo>
                <a:lnTo>
                  <a:pt x="1523009" y="664712"/>
                </a:lnTo>
                <a:lnTo>
                  <a:pt x="1524431" y="612076"/>
                </a:lnTo>
                <a:lnTo>
                  <a:pt x="1524431" y="91046"/>
                </a:lnTo>
                <a:lnTo>
                  <a:pt x="1523009" y="38410"/>
                </a:lnTo>
                <a:lnTo>
                  <a:pt x="1513051" y="11380"/>
                </a:lnTo>
                <a:lnTo>
                  <a:pt x="1486021" y="1422"/>
                </a:lnTo>
                <a:lnTo>
                  <a:pt x="1433385" y="0"/>
                </a:lnTo>
                <a:close/>
              </a:path>
            </a:pathLst>
          </a:custGeom>
          <a:solidFill>
            <a:srgbClr val="7CCCB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lang="de-DE" sz="1200" b="1" dirty="0"/>
          </a:p>
          <a:p>
            <a:pPr algn="ctr">
              <a:spcAft>
                <a:spcPts val="1599"/>
              </a:spcAft>
            </a:pPr>
            <a:r>
              <a:rPr lang="de-DE" sz="1200" b="1" dirty="0"/>
              <a:t>Changing Earth</a:t>
            </a:r>
            <a:endParaRPr sz="1200" b="1" dirty="0"/>
          </a:p>
        </p:txBody>
      </p:sp>
      <p:sp>
        <p:nvSpPr>
          <p:cNvPr id="24" name="object 40"/>
          <p:cNvSpPr txBox="1"/>
          <p:nvPr/>
        </p:nvSpPr>
        <p:spPr>
          <a:xfrm>
            <a:off x="9525852" y="2778270"/>
            <a:ext cx="210585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8931" marR="121880" indent="-731282"/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Materie und </a:t>
            </a:r>
            <a:r>
              <a:rPr sz="1200" b="1" spc="-20" dirty="0" err="1">
                <a:solidFill>
                  <a:srgbClr val="231F20"/>
                </a:solidFill>
                <a:latin typeface="Arial"/>
                <a:cs typeface="Arial"/>
              </a:rPr>
              <a:t>Technologie</a:t>
            </a:r>
            <a:r>
              <a:rPr lang="de-DE" sz="1200" b="1" spc="-2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(MT)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5" name="object 43"/>
          <p:cNvSpPr txBox="1"/>
          <p:nvPr/>
        </p:nvSpPr>
        <p:spPr>
          <a:xfrm>
            <a:off x="9559059" y="3601644"/>
            <a:ext cx="2033912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0467" marR="170971" indent="-673726"/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Materie und</a:t>
            </a:r>
            <a:r>
              <a:rPr sz="1200" b="1" spc="-1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Universum 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(MU)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6" name="object 46"/>
          <p:cNvSpPr txBox="1"/>
          <p:nvPr/>
        </p:nvSpPr>
        <p:spPr>
          <a:xfrm>
            <a:off x="5068915" y="4269349"/>
            <a:ext cx="209532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9152" marR="170971" indent="-102413" algn="ctr"/>
            <a:r>
              <a:rPr lang="de-DE" sz="1200" b="1" dirty="0">
                <a:solidFill>
                  <a:srgbClr val="231F20"/>
                </a:solidFill>
                <a:latin typeface="Arial"/>
                <a:cs typeface="Arial"/>
              </a:rPr>
              <a:t>Materialien und Techno-</a:t>
            </a:r>
            <a:r>
              <a:rPr lang="de-DE" sz="1200" b="1" dirty="0" err="1">
                <a:solidFill>
                  <a:srgbClr val="231F20"/>
                </a:solidFill>
                <a:latin typeface="Arial"/>
                <a:cs typeface="Arial"/>
              </a:rPr>
              <a:t>logien</a:t>
            </a:r>
            <a:r>
              <a:rPr lang="de-DE" sz="1200" b="1" dirty="0">
                <a:solidFill>
                  <a:srgbClr val="231F20"/>
                </a:solidFill>
                <a:latin typeface="Arial"/>
                <a:cs typeface="Arial"/>
              </a:rPr>
              <a:t> für die Energiewende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(</a:t>
            </a:r>
            <a:r>
              <a:rPr lang="de-DE" sz="1200" b="1" dirty="0">
                <a:solidFill>
                  <a:srgbClr val="231F20"/>
                </a:solidFill>
                <a:latin typeface="Arial"/>
                <a:cs typeface="Arial"/>
              </a:rPr>
              <a:t>MTET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8" name="object 52"/>
          <p:cNvSpPr txBox="1"/>
          <p:nvPr/>
        </p:nvSpPr>
        <p:spPr>
          <a:xfrm>
            <a:off x="9566906" y="4305562"/>
            <a:ext cx="2033912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7209" marR="125266" indent="-75329" algn="ctr"/>
            <a:r>
              <a:rPr lang="de-DE" sz="1200" b="1" dirty="0">
                <a:solidFill>
                  <a:srgbClr val="231F20"/>
                </a:solidFill>
                <a:latin typeface="Arial"/>
                <a:cs typeface="Arial"/>
              </a:rPr>
              <a:t>Von Materie zu Materialien und Leben</a:t>
            </a:r>
          </a:p>
          <a:p>
            <a:pPr marL="197209" marR="125266" indent="-75329" algn="ctr"/>
            <a:r>
              <a:rPr lang="de-DE" sz="1200" b="1" dirty="0">
                <a:solidFill>
                  <a:srgbClr val="231F20"/>
                </a:solidFill>
                <a:latin typeface="Arial"/>
                <a:cs typeface="Arial"/>
              </a:rPr>
              <a:t>(MML)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55"/>
          <p:cNvSpPr txBox="1"/>
          <p:nvPr/>
        </p:nvSpPr>
        <p:spPr>
          <a:xfrm>
            <a:off x="9568598" y="5165659"/>
            <a:ext cx="2033912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9183" marR="61787" indent="-320782" algn="ctr"/>
            <a:r>
              <a:rPr lang="de-DE" sz="1200" b="1" spc="-33" dirty="0">
                <a:solidFill>
                  <a:srgbClr val="231F20"/>
                </a:solidFill>
                <a:latin typeface="Arial"/>
                <a:cs typeface="Arial"/>
              </a:rPr>
              <a:t>Forschungsgroßgerät</a:t>
            </a:r>
          </a:p>
          <a:p>
            <a:pPr marL="379183" marR="61787" indent="-320782" algn="ctr"/>
            <a:r>
              <a:rPr lang="de-DE" sz="1200" b="1" spc="-33" dirty="0" err="1">
                <a:solidFill>
                  <a:srgbClr val="231F20"/>
                </a:solidFill>
                <a:latin typeface="Arial"/>
                <a:cs typeface="Arial"/>
              </a:rPr>
              <a:t>GridKA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3" name="object 15"/>
          <p:cNvSpPr/>
          <p:nvPr/>
        </p:nvSpPr>
        <p:spPr>
          <a:xfrm>
            <a:off x="612630" y="3428338"/>
            <a:ext cx="2019642" cy="658114"/>
          </a:xfrm>
          <a:custGeom>
            <a:avLst/>
            <a:gdLst/>
            <a:ahLst/>
            <a:cxnLst/>
            <a:rect l="l" t="t" r="r" b="b"/>
            <a:pathLst>
              <a:path w="1524635" h="703579">
                <a:moveTo>
                  <a:pt x="1433385" y="0"/>
                </a:moveTo>
                <a:lnTo>
                  <a:pt x="91046" y="0"/>
                </a:lnTo>
                <a:lnTo>
                  <a:pt x="38410" y="1422"/>
                </a:lnTo>
                <a:lnTo>
                  <a:pt x="11380" y="11380"/>
                </a:lnTo>
                <a:lnTo>
                  <a:pt x="1422" y="38410"/>
                </a:lnTo>
                <a:lnTo>
                  <a:pt x="0" y="91046"/>
                </a:lnTo>
                <a:lnTo>
                  <a:pt x="0" y="612076"/>
                </a:lnTo>
                <a:lnTo>
                  <a:pt x="1422" y="664712"/>
                </a:lnTo>
                <a:lnTo>
                  <a:pt x="11380" y="691742"/>
                </a:lnTo>
                <a:lnTo>
                  <a:pt x="38410" y="701700"/>
                </a:lnTo>
                <a:lnTo>
                  <a:pt x="91046" y="703122"/>
                </a:lnTo>
                <a:lnTo>
                  <a:pt x="1433385" y="703122"/>
                </a:lnTo>
                <a:lnTo>
                  <a:pt x="1486021" y="701700"/>
                </a:lnTo>
                <a:lnTo>
                  <a:pt x="1513051" y="691742"/>
                </a:lnTo>
                <a:lnTo>
                  <a:pt x="1523009" y="664712"/>
                </a:lnTo>
                <a:lnTo>
                  <a:pt x="1524431" y="612076"/>
                </a:lnTo>
                <a:lnTo>
                  <a:pt x="1524431" y="91046"/>
                </a:lnTo>
                <a:lnTo>
                  <a:pt x="1523009" y="38410"/>
                </a:lnTo>
                <a:lnTo>
                  <a:pt x="1513051" y="11380"/>
                </a:lnTo>
                <a:lnTo>
                  <a:pt x="1486021" y="1422"/>
                </a:lnTo>
                <a:lnTo>
                  <a:pt x="1433385" y="0"/>
                </a:lnTo>
                <a:close/>
              </a:path>
            </a:pathLst>
          </a:custGeom>
          <a:solidFill>
            <a:srgbClr val="7CCCB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3199" dirty="0"/>
          </a:p>
        </p:txBody>
      </p:sp>
      <p:sp>
        <p:nvSpPr>
          <p:cNvPr id="46" name="object 19"/>
          <p:cNvSpPr txBox="1"/>
          <p:nvPr/>
        </p:nvSpPr>
        <p:spPr>
          <a:xfrm>
            <a:off x="612631" y="3480482"/>
            <a:ext cx="203221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7397" marR="318243" indent="-846" algn="ctr"/>
            <a:r>
              <a:rPr lang="de-DE" sz="1200" b="1" dirty="0">
                <a:solidFill>
                  <a:srgbClr val="231F20"/>
                </a:solidFill>
                <a:latin typeface="Arial"/>
                <a:cs typeface="Arial"/>
              </a:rPr>
              <a:t>Materials System</a:t>
            </a:r>
          </a:p>
          <a:p>
            <a:pPr marL="317397" marR="318243" indent="-846" algn="ctr"/>
            <a:r>
              <a:rPr lang="de-DE" sz="1200" b="1" dirty="0">
                <a:solidFill>
                  <a:srgbClr val="231F20"/>
                </a:solidFill>
                <a:latin typeface="Arial"/>
                <a:cs typeface="Arial"/>
              </a:rPr>
              <a:t>Engineering</a:t>
            </a:r>
          </a:p>
          <a:p>
            <a:pPr marL="317397" marR="318243" indent="-846" algn="ctr"/>
            <a:r>
              <a:rPr lang="de-DE" sz="1200" b="1" dirty="0">
                <a:solidFill>
                  <a:srgbClr val="231F20"/>
                </a:solidFill>
                <a:latin typeface="Arial"/>
                <a:cs typeface="Arial"/>
              </a:rPr>
              <a:t>(MSE)</a:t>
            </a:r>
            <a:endParaRPr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0997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17" y="1257501"/>
            <a:ext cx="9523618" cy="5055567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5B21-B324-434D-ABB6-684CB6180B3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25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8904" cy="897501"/>
          </a:xfrm>
        </p:spPr>
        <p:txBody>
          <a:bodyPr>
            <a:noAutofit/>
          </a:bodyPr>
          <a:lstStyle/>
          <a:p>
            <a:r>
              <a:rPr lang="de-DE" sz="3200" dirty="0"/>
              <a:t>Schaufenster der Forschung:  </a:t>
            </a:r>
            <a:br>
              <a:rPr lang="de-DE" sz="3200" dirty="0"/>
            </a:br>
            <a:r>
              <a:rPr lang="de-DE" sz="3200" spc="-27" dirty="0"/>
              <a:t>Vernetzung </a:t>
            </a:r>
            <a:r>
              <a:rPr lang="de-DE" sz="3200" dirty="0"/>
              <a:t>in den</a:t>
            </a:r>
            <a:r>
              <a:rPr lang="de-DE" sz="3200" spc="7" dirty="0"/>
              <a:t> </a:t>
            </a:r>
            <a:r>
              <a:rPr lang="de-DE" sz="3200" spc="-20" dirty="0"/>
              <a:t>KIT-Zentren</a:t>
            </a:r>
            <a:endParaRPr lang="de-DE" sz="32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1CD15BE-2647-4CF3-A289-1038E8BAF121}"/>
              </a:ext>
            </a:extLst>
          </p:cNvPr>
          <p:cNvSpPr txBox="1"/>
          <p:nvPr/>
        </p:nvSpPr>
        <p:spPr>
          <a:xfrm>
            <a:off x="3676037" y="3058974"/>
            <a:ext cx="2043875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99" b="1" dirty="0">
                <a:solidFill>
                  <a:schemeClr val="bg2">
                    <a:lumMod val="25000"/>
                  </a:schemeClr>
                </a:solidFill>
              </a:rPr>
              <a:t>Mobilitätssysteme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A4A6E55-064D-406F-80F5-E02E8F3397C5}"/>
              </a:ext>
            </a:extLst>
          </p:cNvPr>
          <p:cNvSpPr txBox="1"/>
          <p:nvPr/>
        </p:nvSpPr>
        <p:spPr>
          <a:xfrm>
            <a:off x="3813268" y="1355453"/>
            <a:ext cx="4859214" cy="2460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sz="1599" b="1" dirty="0">
                <a:solidFill>
                  <a:schemeClr val="accent3">
                    <a:lumMod val="25000"/>
                  </a:schemeClr>
                </a:solidFill>
                <a:latin typeface="Arial"/>
                <a:cs typeface="Arial"/>
              </a:rPr>
              <a:t>Information · Systeme ·</a:t>
            </a:r>
            <a:r>
              <a:rPr sz="1599" b="1" spc="-140" dirty="0">
                <a:solidFill>
                  <a:schemeClr val="accent3">
                    <a:lumMod val="25000"/>
                  </a:schemeClr>
                </a:solidFill>
                <a:latin typeface="Arial"/>
                <a:cs typeface="Arial"/>
              </a:rPr>
              <a:t> </a:t>
            </a:r>
            <a:r>
              <a:rPr sz="1599" b="1" spc="-20" dirty="0">
                <a:solidFill>
                  <a:schemeClr val="accent3">
                    <a:lumMod val="25000"/>
                  </a:schemeClr>
                </a:solidFill>
                <a:latin typeface="Arial"/>
                <a:cs typeface="Arial"/>
              </a:rPr>
              <a:t>Technologien</a:t>
            </a:r>
            <a:endParaRPr sz="1599" dirty="0">
              <a:solidFill>
                <a:schemeClr val="accent3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A8D9785-66B9-4DCE-8DE8-EE2D065DD823}"/>
              </a:ext>
            </a:extLst>
          </p:cNvPr>
          <p:cNvSpPr txBox="1"/>
          <p:nvPr/>
        </p:nvSpPr>
        <p:spPr>
          <a:xfrm>
            <a:off x="7563483" y="2091314"/>
            <a:ext cx="970897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99" b="1" dirty="0">
                <a:solidFill>
                  <a:schemeClr val="bg2">
                    <a:lumMod val="25000"/>
                  </a:schemeClr>
                </a:solidFill>
              </a:rPr>
              <a:t>Energie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FE4B496-B476-4FE6-8920-13E45170313A}"/>
              </a:ext>
            </a:extLst>
          </p:cNvPr>
          <p:cNvSpPr txBox="1"/>
          <p:nvPr/>
        </p:nvSpPr>
        <p:spPr>
          <a:xfrm>
            <a:off x="8098928" y="2706718"/>
            <a:ext cx="2748378" cy="584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99" b="1" dirty="0">
                <a:solidFill>
                  <a:schemeClr val="bg2">
                    <a:lumMod val="25000"/>
                  </a:schemeClr>
                </a:solidFill>
              </a:rPr>
              <a:t>Materialien in Technik und Lebenswissenschaften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16F5803-2734-48D7-B931-857C42C442C2}"/>
              </a:ext>
            </a:extLst>
          </p:cNvPr>
          <p:cNvSpPr txBox="1"/>
          <p:nvPr/>
        </p:nvSpPr>
        <p:spPr>
          <a:xfrm>
            <a:off x="6753461" y="4557024"/>
            <a:ext cx="3211252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99" b="1" dirty="0">
                <a:solidFill>
                  <a:schemeClr val="bg2">
                    <a:lumMod val="25000"/>
                  </a:schemeClr>
                </a:solidFill>
              </a:rPr>
              <a:t>Mensch und Technik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8B61807-4737-4036-BDE4-1F37EC6AB643}"/>
              </a:ext>
            </a:extLst>
          </p:cNvPr>
          <p:cNvSpPr txBox="1"/>
          <p:nvPr/>
        </p:nvSpPr>
        <p:spPr>
          <a:xfrm>
            <a:off x="5251962" y="4186637"/>
            <a:ext cx="3211252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99" b="1" dirty="0">
                <a:solidFill>
                  <a:schemeClr val="bg2">
                    <a:lumMod val="25000"/>
                  </a:schemeClr>
                </a:solidFill>
              </a:rPr>
              <a:t>Klima und Umwelt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29E2E3F-0287-420E-9F69-EE22BEA5900C}"/>
              </a:ext>
            </a:extLst>
          </p:cNvPr>
          <p:cNvSpPr txBox="1"/>
          <p:nvPr/>
        </p:nvSpPr>
        <p:spPr>
          <a:xfrm>
            <a:off x="1439446" y="6010151"/>
            <a:ext cx="7486511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99" b="1" dirty="0">
                <a:solidFill>
                  <a:schemeClr val="bg2">
                    <a:lumMod val="25000"/>
                  </a:schemeClr>
                </a:solidFill>
              </a:rPr>
              <a:t>Mathematik in den Natur-, Ingenieur- und Wirtschaftswissenschaften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70" y="1380509"/>
            <a:ext cx="1630649" cy="110740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4425" y="1732310"/>
            <a:ext cx="1699036" cy="100705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110" y="1756596"/>
            <a:ext cx="2009026" cy="978702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04" y="3318427"/>
            <a:ext cx="1614743" cy="1064228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02" y="4729230"/>
            <a:ext cx="1634698" cy="1268834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133" y="3556141"/>
            <a:ext cx="1621786" cy="987034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8278" y="1486006"/>
            <a:ext cx="1576347" cy="1049316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2152" y="3306064"/>
            <a:ext cx="1621785" cy="108119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775" y="4921250"/>
            <a:ext cx="1543970" cy="1029313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9908" y="4986071"/>
            <a:ext cx="1868351" cy="1029313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7266" y="3076403"/>
            <a:ext cx="1586946" cy="1064228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830" y="4980793"/>
            <a:ext cx="1506202" cy="100146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AAA2FC6-6BFD-4C97-8E9E-9915A933F6A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3117" y="5136277"/>
            <a:ext cx="2016000" cy="1046922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8F6749D9-97B2-4998-8EB5-B9FCA7D5405E}"/>
              </a:ext>
            </a:extLst>
          </p:cNvPr>
          <p:cNvSpPr txBox="1"/>
          <p:nvPr/>
        </p:nvSpPr>
        <p:spPr>
          <a:xfrm>
            <a:off x="10481860" y="4421888"/>
            <a:ext cx="1537257" cy="584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99" b="1" dirty="0">
                <a:solidFill>
                  <a:schemeClr val="bg2">
                    <a:lumMod val="25000"/>
                  </a:schemeClr>
                </a:solidFill>
              </a:rPr>
              <a:t>Gesundheits-technologien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CACEEB0-FC3D-4F21-843E-1098DFE742D1}"/>
              </a:ext>
            </a:extLst>
          </p:cNvPr>
          <p:cNvSpPr txBox="1"/>
          <p:nvPr/>
        </p:nvSpPr>
        <p:spPr>
          <a:xfrm>
            <a:off x="360515" y="2692359"/>
            <a:ext cx="2480508" cy="584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99" b="1" dirty="0">
                <a:solidFill>
                  <a:schemeClr val="bg2">
                    <a:lumMod val="25000"/>
                  </a:schemeClr>
                </a:solidFill>
                <a:cs typeface="Arial"/>
              </a:rPr>
              <a:t>Elementarteilchen-</a:t>
            </a:r>
            <a:r>
              <a:rPr lang="de-DE" sz="1599" b="1" spc="-133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de-DE" sz="1599" b="1" dirty="0">
                <a:solidFill>
                  <a:schemeClr val="bg2">
                    <a:lumMod val="25000"/>
                  </a:schemeClr>
                </a:solidFill>
                <a:cs typeface="Arial"/>
              </a:rPr>
              <a:t>und </a:t>
            </a:r>
            <a:r>
              <a:rPr lang="de-DE" sz="1599" b="1" spc="-7" dirty="0">
                <a:solidFill>
                  <a:schemeClr val="bg2">
                    <a:lumMod val="25000"/>
                  </a:schemeClr>
                </a:solidFill>
                <a:cs typeface="Arial"/>
              </a:rPr>
              <a:t>Astroteilchenphysik</a:t>
            </a:r>
            <a:endParaRPr lang="de-DE" sz="1599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596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5B21-B324-434D-ABB6-684CB6180B39}" type="datetime1">
              <a:rPr lang="de-DE" smtClean="0"/>
              <a:t>14.10.2024</a:t>
            </a:fld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26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483415" cy="985950"/>
          </a:xfrm>
        </p:spPr>
        <p:txBody>
          <a:bodyPr>
            <a:noAutofit/>
          </a:bodyPr>
          <a:lstStyle/>
          <a:p>
            <a:pPr marL="16928" marR="6771">
              <a:lnSpc>
                <a:spcPct val="100000"/>
              </a:lnSpc>
            </a:pPr>
            <a:r>
              <a:rPr lang="de-DE" sz="3200" spc="-7" dirty="0">
                <a:solidFill>
                  <a:srgbClr val="231F20"/>
                </a:solidFill>
                <a:cs typeface="Arial"/>
              </a:rPr>
              <a:t>Das KIT </a:t>
            </a:r>
            <a:r>
              <a:rPr lang="de-DE" sz="3200" dirty="0">
                <a:solidFill>
                  <a:srgbClr val="231F20"/>
                </a:solidFill>
                <a:cs typeface="Arial"/>
              </a:rPr>
              <a:t>– Exzellente Forschung, </a:t>
            </a:r>
            <a:r>
              <a:rPr lang="de-DE" sz="3200" spc="-7" dirty="0">
                <a:solidFill>
                  <a:srgbClr val="231F20"/>
                </a:solidFill>
                <a:cs typeface="Arial"/>
              </a:rPr>
              <a:t>ausgezeichnete </a:t>
            </a:r>
            <a:r>
              <a:rPr lang="de-DE" sz="3200" dirty="0">
                <a:solidFill>
                  <a:srgbClr val="231F20"/>
                </a:solidFill>
                <a:cs typeface="Arial"/>
              </a:rPr>
              <a:t>Lehre und Motor für</a:t>
            </a:r>
            <a:r>
              <a:rPr lang="de-DE" sz="3200" spc="-133" dirty="0">
                <a:solidFill>
                  <a:srgbClr val="231F20"/>
                </a:solidFill>
                <a:cs typeface="Arial"/>
              </a:rPr>
              <a:t> </a:t>
            </a:r>
            <a:r>
              <a:rPr lang="de-DE" sz="3200" dirty="0">
                <a:solidFill>
                  <a:srgbClr val="231F20"/>
                </a:solidFill>
                <a:cs typeface="Arial"/>
              </a:rPr>
              <a:t>Innovationen</a:t>
            </a:r>
            <a:endParaRPr lang="de-DE" sz="3200" dirty="0">
              <a:cs typeface="Arial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0FF3B3-E71B-43B4-8086-DF7898FAD309}"/>
              </a:ext>
            </a:extLst>
          </p:cNvPr>
          <p:cNvSpPr txBox="1"/>
          <p:nvPr/>
        </p:nvSpPr>
        <p:spPr>
          <a:xfrm>
            <a:off x="5451924" y="1531836"/>
            <a:ext cx="6045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2">
                    <a:lumMod val="50000"/>
                  </a:schemeClr>
                </a:solidFill>
              </a:rPr>
              <a:t>Herausragende Forschungsinfrastruktur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7FCD02C-681A-429F-ADCE-8E8407A98D7F}"/>
              </a:ext>
            </a:extLst>
          </p:cNvPr>
          <p:cNvSpPr txBox="1"/>
          <p:nvPr/>
        </p:nvSpPr>
        <p:spPr>
          <a:xfrm>
            <a:off x="103639" y="1685337"/>
            <a:ext cx="4813088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133" dirty="0">
                <a:solidFill>
                  <a:schemeClr val="bg2">
                    <a:lumMod val="25000"/>
                  </a:schemeClr>
                </a:solidFill>
              </a:rPr>
              <a:t>Beteiligung aller Wissenschaftlerinnen und Wissenschaftler an Lehre und Forschung</a:t>
            </a: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F7DDBF1F-CE85-4641-AD93-ED06D942428F}"/>
              </a:ext>
            </a:extLst>
          </p:cNvPr>
          <p:cNvSpPr txBox="1"/>
          <p:nvPr/>
        </p:nvSpPr>
        <p:spPr>
          <a:xfrm>
            <a:off x="3203033" y="2525462"/>
            <a:ext cx="2923884" cy="4102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sz="2666" b="1" i="1" spc="-7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Kulturelle</a:t>
            </a:r>
            <a:r>
              <a:rPr sz="2666" b="1" i="1" spc="-113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</a:t>
            </a:r>
            <a:r>
              <a:rPr sz="2666" b="1" i="1" spc="-13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Vielfalt</a:t>
            </a:r>
            <a:endParaRPr sz="2666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" name="object 14">
            <a:extLst>
              <a:ext uri="{FF2B5EF4-FFF2-40B4-BE49-F238E27FC236}">
                <a16:creationId xmlns:a16="http://schemas.microsoft.com/office/drawing/2014/main" id="{EFB42737-563E-421C-B322-CCDA25B510A2}"/>
              </a:ext>
            </a:extLst>
          </p:cNvPr>
          <p:cNvSpPr txBox="1"/>
          <p:nvPr/>
        </p:nvSpPr>
        <p:spPr>
          <a:xfrm>
            <a:off x="6057616" y="2026927"/>
            <a:ext cx="5694616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>
              <a:lnSpc>
                <a:spcPts val="3292"/>
              </a:lnSpc>
            </a:pPr>
            <a:r>
              <a:rPr sz="2932" b="1" spc="100" dirty="0">
                <a:solidFill>
                  <a:srgbClr val="00A88E"/>
                </a:solidFill>
                <a:latin typeface="Arial"/>
                <a:cs typeface="Arial"/>
              </a:rPr>
              <a:t>WISSENSCHAFTLICHE</a:t>
            </a:r>
            <a:endParaRPr sz="2932" dirty="0">
              <a:latin typeface="Arial"/>
              <a:cs typeface="Arial"/>
            </a:endParaRPr>
          </a:p>
          <a:p>
            <a:pPr marL="16928">
              <a:lnSpc>
                <a:spcPts val="3292"/>
              </a:lnSpc>
            </a:pPr>
            <a:r>
              <a:rPr sz="2932" b="1" spc="87" dirty="0">
                <a:solidFill>
                  <a:srgbClr val="00A88E"/>
                </a:solidFill>
                <a:latin typeface="Arial"/>
                <a:cs typeface="Arial"/>
              </a:rPr>
              <a:t>KARRIEREWEGE</a:t>
            </a:r>
            <a:r>
              <a:rPr sz="2932" b="1" spc="73" dirty="0">
                <a:solidFill>
                  <a:srgbClr val="00A88E"/>
                </a:solidFill>
                <a:latin typeface="Arial"/>
                <a:cs typeface="Arial"/>
              </a:rPr>
              <a:t> </a:t>
            </a:r>
            <a:r>
              <a:rPr sz="2932" b="1" spc="47" dirty="0">
                <a:solidFill>
                  <a:srgbClr val="00A88E"/>
                </a:solidFill>
                <a:latin typeface="Arial"/>
                <a:cs typeface="Arial"/>
              </a:rPr>
              <a:t>GESTALTEN</a:t>
            </a:r>
            <a:endParaRPr sz="2932" dirty="0">
              <a:latin typeface="Arial"/>
              <a:cs typeface="Arial"/>
            </a:endParaRPr>
          </a:p>
        </p:txBody>
      </p:sp>
      <p:sp>
        <p:nvSpPr>
          <p:cNvPr id="22" name="object 14">
            <a:extLst>
              <a:ext uri="{FF2B5EF4-FFF2-40B4-BE49-F238E27FC236}">
                <a16:creationId xmlns:a16="http://schemas.microsoft.com/office/drawing/2014/main" id="{A36BB037-1378-4343-B1B3-DF963353FCF0}"/>
              </a:ext>
            </a:extLst>
          </p:cNvPr>
          <p:cNvSpPr txBox="1"/>
          <p:nvPr/>
        </p:nvSpPr>
        <p:spPr>
          <a:xfrm>
            <a:off x="1135950" y="3082036"/>
            <a:ext cx="8128800" cy="457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>
              <a:lnSpc>
                <a:spcPts val="3292"/>
              </a:lnSpc>
            </a:pPr>
            <a:r>
              <a:rPr lang="de-DE" sz="4798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Die Forschungsuniversität</a:t>
            </a:r>
            <a:endParaRPr sz="4798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3" name="object 14">
            <a:extLst>
              <a:ext uri="{FF2B5EF4-FFF2-40B4-BE49-F238E27FC236}">
                <a16:creationId xmlns:a16="http://schemas.microsoft.com/office/drawing/2014/main" id="{245586A1-6DAF-4ABA-9046-C705976FB3ED}"/>
              </a:ext>
            </a:extLst>
          </p:cNvPr>
          <p:cNvSpPr txBox="1"/>
          <p:nvPr/>
        </p:nvSpPr>
        <p:spPr>
          <a:xfrm>
            <a:off x="2207852" y="3582845"/>
            <a:ext cx="9530352" cy="457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>
              <a:lnSpc>
                <a:spcPts val="3292"/>
              </a:lnSpc>
            </a:pPr>
            <a:r>
              <a:rPr lang="de-DE" sz="4798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 der Helmholtz-Gemeinschaft</a:t>
            </a:r>
            <a:endParaRPr sz="4798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8FD5B3A7-5A42-4D49-8EED-2CAE94113A14}"/>
              </a:ext>
            </a:extLst>
          </p:cNvPr>
          <p:cNvSpPr txBox="1"/>
          <p:nvPr/>
        </p:nvSpPr>
        <p:spPr>
          <a:xfrm>
            <a:off x="6594213" y="3918798"/>
            <a:ext cx="569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Klimaschutz und Nachhaltigkeit</a:t>
            </a:r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3DEE094D-11E3-4E61-A29B-0D8D5814C7AA}"/>
              </a:ext>
            </a:extLst>
          </p:cNvPr>
          <p:cNvSpPr txBox="1"/>
          <p:nvPr/>
        </p:nvSpPr>
        <p:spPr>
          <a:xfrm>
            <a:off x="8389683" y="4348160"/>
            <a:ext cx="1896795" cy="61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sz="3999" b="1" dirty="0">
                <a:solidFill>
                  <a:srgbClr val="939598"/>
                </a:solidFill>
                <a:latin typeface="Arial"/>
                <a:cs typeface="Arial"/>
              </a:rPr>
              <a:t>Energie</a:t>
            </a:r>
            <a:endParaRPr sz="3999" dirty="0">
              <a:latin typeface="Arial"/>
              <a:cs typeface="Arial"/>
            </a:endParaRPr>
          </a:p>
        </p:txBody>
      </p:sp>
      <p:sp>
        <p:nvSpPr>
          <p:cNvPr id="27" name="object 5">
            <a:extLst>
              <a:ext uri="{FF2B5EF4-FFF2-40B4-BE49-F238E27FC236}">
                <a16:creationId xmlns:a16="http://schemas.microsoft.com/office/drawing/2014/main" id="{2DC51226-2947-4F7C-B163-C657BD957905}"/>
              </a:ext>
            </a:extLst>
          </p:cNvPr>
          <p:cNvSpPr txBox="1"/>
          <p:nvPr/>
        </p:nvSpPr>
        <p:spPr>
          <a:xfrm>
            <a:off x="9604795" y="4883143"/>
            <a:ext cx="2684034" cy="61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sz="3999" b="1" dirty="0">
                <a:solidFill>
                  <a:srgbClr val="939598"/>
                </a:solidFill>
                <a:latin typeface="Arial"/>
                <a:cs typeface="Arial"/>
              </a:rPr>
              <a:t>Mobilität</a:t>
            </a:r>
            <a:endParaRPr sz="3999" dirty="0">
              <a:latin typeface="Arial"/>
              <a:cs typeface="Arial"/>
            </a:endParaRPr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id="{24F47A67-21A6-41CE-9A2A-A20B5B4B9154}"/>
              </a:ext>
            </a:extLst>
          </p:cNvPr>
          <p:cNvSpPr txBox="1"/>
          <p:nvPr/>
        </p:nvSpPr>
        <p:spPr>
          <a:xfrm>
            <a:off x="8904924" y="5498507"/>
            <a:ext cx="3118299" cy="61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sz="3999" b="1" dirty="0">
                <a:solidFill>
                  <a:srgbClr val="939598"/>
                </a:solidFill>
                <a:latin typeface="Arial"/>
                <a:cs typeface="Arial"/>
              </a:rPr>
              <a:t>Information</a:t>
            </a:r>
            <a:endParaRPr sz="3999" dirty="0">
              <a:latin typeface="Arial"/>
              <a:cs typeface="Arial"/>
            </a:endParaRPr>
          </a:p>
        </p:txBody>
      </p:sp>
      <p:sp>
        <p:nvSpPr>
          <p:cNvPr id="29" name="object 3">
            <a:extLst>
              <a:ext uri="{FF2B5EF4-FFF2-40B4-BE49-F238E27FC236}">
                <a16:creationId xmlns:a16="http://schemas.microsoft.com/office/drawing/2014/main" id="{A8361944-F13B-4D48-8A82-24B9980240E2}"/>
              </a:ext>
            </a:extLst>
          </p:cNvPr>
          <p:cNvSpPr txBox="1"/>
          <p:nvPr/>
        </p:nvSpPr>
        <p:spPr>
          <a:xfrm>
            <a:off x="103639" y="4092411"/>
            <a:ext cx="765658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spc="60" dirty="0">
                <a:solidFill>
                  <a:srgbClr val="939598"/>
                </a:solidFill>
                <a:latin typeface="Arial"/>
                <a:cs typeface="Arial"/>
              </a:rPr>
              <a:t>TRANSPARENTE DIENSTLEISTUNG </a:t>
            </a:r>
          </a:p>
          <a:p>
            <a:pPr marL="16928"/>
            <a:r>
              <a:rPr spc="60" dirty="0">
                <a:solidFill>
                  <a:srgbClr val="939598"/>
                </a:solidFill>
                <a:latin typeface="Arial"/>
                <a:cs typeface="Arial"/>
              </a:rPr>
              <a:t>FÜR </a:t>
            </a:r>
            <a:r>
              <a:rPr spc="73" dirty="0">
                <a:solidFill>
                  <a:srgbClr val="939598"/>
                </a:solidFill>
                <a:latin typeface="Arial"/>
                <a:cs typeface="Arial"/>
              </a:rPr>
              <a:t>FORSCHUNG, </a:t>
            </a:r>
            <a:r>
              <a:rPr spc="67" dirty="0">
                <a:solidFill>
                  <a:srgbClr val="939598"/>
                </a:solidFill>
                <a:latin typeface="Arial"/>
                <a:cs typeface="Arial"/>
              </a:rPr>
              <a:t>LEHRE </a:t>
            </a:r>
            <a:r>
              <a:rPr spc="53" dirty="0">
                <a:solidFill>
                  <a:srgbClr val="939598"/>
                </a:solidFill>
                <a:latin typeface="Arial"/>
                <a:cs typeface="Arial"/>
              </a:rPr>
              <a:t>UND</a:t>
            </a:r>
            <a:r>
              <a:rPr spc="67" dirty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spc="53" dirty="0">
                <a:solidFill>
                  <a:srgbClr val="939598"/>
                </a:solidFill>
                <a:latin typeface="Arial"/>
                <a:cs typeface="Arial"/>
              </a:rPr>
              <a:t>INNOVATION</a:t>
            </a:r>
            <a:endParaRPr dirty="0">
              <a:latin typeface="Arial"/>
              <a:cs typeface="Arial"/>
            </a:endParaRPr>
          </a:p>
        </p:txBody>
      </p:sp>
      <p:sp>
        <p:nvSpPr>
          <p:cNvPr id="30" name="object 12">
            <a:extLst>
              <a:ext uri="{FF2B5EF4-FFF2-40B4-BE49-F238E27FC236}">
                <a16:creationId xmlns:a16="http://schemas.microsoft.com/office/drawing/2014/main" id="{596A1B0C-2C70-4F24-8D91-45162F6C4999}"/>
              </a:ext>
            </a:extLst>
          </p:cNvPr>
          <p:cNvSpPr txBox="1"/>
          <p:nvPr/>
        </p:nvSpPr>
        <p:spPr>
          <a:xfrm>
            <a:off x="342676" y="4917787"/>
            <a:ext cx="3100383" cy="10130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>
              <a:lnSpc>
                <a:spcPts val="2706"/>
              </a:lnSpc>
            </a:pPr>
            <a:r>
              <a:rPr sz="2399" b="1" i="1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Forschungsorientiert</a:t>
            </a:r>
            <a:endParaRPr sz="2399" dirty="0">
              <a:solidFill>
                <a:schemeClr val="bg2">
                  <a:lumMod val="75000"/>
                </a:schemeClr>
              </a:solidFill>
              <a:latin typeface="Arial"/>
              <a:cs typeface="Arial"/>
            </a:endParaRPr>
          </a:p>
          <a:p>
            <a:pPr marL="355484" marR="159967" indent="592474">
              <a:lnSpc>
                <a:spcPts val="2533"/>
              </a:lnSpc>
              <a:spcBef>
                <a:spcPts val="200"/>
              </a:spcBef>
            </a:pPr>
            <a:r>
              <a:rPr sz="2399" b="1" i="1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Lehren und  forschend</a:t>
            </a:r>
            <a:r>
              <a:rPr sz="2399" b="1" i="1" spc="-133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399" b="1" i="1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Lernen</a:t>
            </a:r>
            <a:endParaRPr sz="2399" dirty="0">
              <a:solidFill>
                <a:schemeClr val="bg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1F87A99-CA8E-4669-8A94-BF670A18DCB7}"/>
              </a:ext>
            </a:extLst>
          </p:cNvPr>
          <p:cNvSpPr txBox="1"/>
          <p:nvPr/>
        </p:nvSpPr>
        <p:spPr>
          <a:xfrm>
            <a:off x="3931931" y="4883143"/>
            <a:ext cx="4930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INNOVATION ALS GESETZLICH VERANKERTER AUFTRAG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D83925CD-BA53-4706-8070-8EF92D694FDA}"/>
              </a:ext>
            </a:extLst>
          </p:cNvPr>
          <p:cNvSpPr txBox="1"/>
          <p:nvPr/>
        </p:nvSpPr>
        <p:spPr>
          <a:xfrm>
            <a:off x="2362390" y="5826700"/>
            <a:ext cx="697569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66" b="1" dirty="0">
                <a:solidFill>
                  <a:schemeClr val="bg2">
                    <a:lumMod val="50000"/>
                  </a:schemeClr>
                </a:solidFill>
              </a:rPr>
              <a:t>RICHTUNG SPITZENPLATZ IN EUROPA</a:t>
            </a:r>
          </a:p>
        </p:txBody>
      </p:sp>
    </p:spTree>
    <p:extLst>
      <p:ext uri="{BB962C8B-B14F-4D97-AF65-F5344CB8AC3E}">
        <p14:creationId xmlns:p14="http://schemas.microsoft.com/office/powerpoint/2010/main" val="3218500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27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931629"/>
          </a:xfrm>
        </p:spPr>
        <p:txBody>
          <a:bodyPr>
            <a:noAutofit/>
          </a:bodyPr>
          <a:lstStyle/>
          <a:p>
            <a:pPr marL="16928"/>
            <a:r>
              <a:rPr lang="de-DE" sz="3200" spc="-7" dirty="0"/>
              <a:t>KIT </a:t>
            </a:r>
            <a:r>
              <a:rPr lang="de-DE" sz="3200" dirty="0"/>
              <a:t>– </a:t>
            </a:r>
            <a:r>
              <a:rPr lang="de-DE" sz="3200" spc="-7" dirty="0"/>
              <a:t>Die</a:t>
            </a:r>
            <a:r>
              <a:rPr lang="de-DE" sz="3200" spc="-113" dirty="0"/>
              <a:t> </a:t>
            </a:r>
            <a:r>
              <a:rPr lang="de-DE" sz="3200" dirty="0"/>
              <a:t>Forschungsuniversität </a:t>
            </a:r>
            <a:br>
              <a:rPr lang="de-DE" sz="3200" dirty="0"/>
            </a:br>
            <a:r>
              <a:rPr lang="de-DE" sz="3200" dirty="0"/>
              <a:t>in der</a:t>
            </a:r>
            <a:r>
              <a:rPr lang="de-DE" sz="3200" spc="-140" dirty="0"/>
              <a:t> </a:t>
            </a:r>
            <a:r>
              <a:rPr lang="de-DE" sz="3200" spc="-7" dirty="0"/>
              <a:t>Helmholtz-Gemeinschaft</a:t>
            </a:r>
            <a:endParaRPr lang="de-DE" sz="3200" kern="0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" y="1770679"/>
            <a:ext cx="12188002" cy="4558313"/>
          </a:xfrm>
        </p:spPr>
      </p:pic>
    </p:spTree>
    <p:extLst>
      <p:ext uri="{BB962C8B-B14F-4D97-AF65-F5344CB8AC3E}">
        <p14:creationId xmlns:p14="http://schemas.microsoft.com/office/powerpoint/2010/main" val="2337642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5B21-B324-434D-ABB6-684CB6180B39}" type="datetime1">
              <a:rPr lang="de-DE" smtClean="0"/>
              <a:t>14.10.2024</a:t>
            </a:fld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28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8904" cy="528190"/>
          </a:xfrm>
        </p:spPr>
        <p:txBody>
          <a:bodyPr>
            <a:normAutofit/>
          </a:bodyPr>
          <a:lstStyle/>
          <a:p>
            <a:r>
              <a:rPr lang="de-DE" spc="-7" dirty="0"/>
              <a:t>Bereiche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3539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29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922576"/>
          </a:xfrm>
        </p:spPr>
        <p:txBody>
          <a:bodyPr>
            <a:noAutofit/>
          </a:bodyPr>
          <a:lstStyle/>
          <a:p>
            <a:pPr marL="16928"/>
            <a:r>
              <a:rPr lang="de-DE" sz="3200" spc="-7" dirty="0"/>
              <a:t>Bereich </a:t>
            </a:r>
            <a:r>
              <a:rPr lang="de-DE" sz="3200" dirty="0"/>
              <a:t>I: </a:t>
            </a:r>
            <a:r>
              <a:rPr lang="de-DE" sz="3200" spc="-7" dirty="0"/>
              <a:t>Biologie, Chemie </a:t>
            </a:r>
            <a:r>
              <a:rPr lang="de-DE" sz="3200" dirty="0"/>
              <a:t>und</a:t>
            </a:r>
            <a:r>
              <a:rPr lang="de-DE" sz="3200" spc="-7" dirty="0"/>
              <a:t> </a:t>
            </a:r>
            <a:r>
              <a:rPr lang="de-DE" sz="3200" spc="-20" dirty="0"/>
              <a:t>Verfahrenstechnik</a:t>
            </a:r>
            <a:endParaRPr lang="de-DE" sz="3200" kern="0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" y="1770679"/>
            <a:ext cx="12188002" cy="4558312"/>
          </a:xfrm>
        </p:spPr>
      </p:pic>
      <p:sp>
        <p:nvSpPr>
          <p:cNvPr id="7" name="object 6"/>
          <p:cNvSpPr txBox="1"/>
          <p:nvPr/>
        </p:nvSpPr>
        <p:spPr>
          <a:xfrm>
            <a:off x="6527867" y="1919407"/>
            <a:ext cx="5176392" cy="45849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160"/>
            <a:r>
              <a:rPr sz="3000" b="1" spc="-7" dirty="0">
                <a:solidFill>
                  <a:srgbClr val="231F20"/>
                </a:solidFill>
                <a:cs typeface="Arial"/>
              </a:rPr>
              <a:t>20</a:t>
            </a:r>
            <a:r>
              <a:rPr sz="3000" b="1" spc="-127" dirty="0">
                <a:solidFill>
                  <a:srgbClr val="231F20"/>
                </a:solidFill>
                <a:cs typeface="Arial"/>
              </a:rPr>
              <a:t> </a:t>
            </a:r>
            <a:r>
              <a:rPr sz="3000" b="1" dirty="0">
                <a:solidFill>
                  <a:srgbClr val="231F20"/>
                </a:solidFill>
                <a:cs typeface="Arial"/>
              </a:rPr>
              <a:t>Institute/Einrichtungen</a:t>
            </a:r>
            <a:endParaRPr sz="3000" dirty="0">
              <a:cs typeface="Arial"/>
            </a:endParaRPr>
          </a:p>
          <a:p>
            <a:pPr marL="21160">
              <a:spcBef>
                <a:spcPts val="593"/>
              </a:spcBef>
            </a:pPr>
            <a:r>
              <a:rPr sz="2100" b="1" spc="-7" dirty="0">
                <a:solidFill>
                  <a:srgbClr val="231F20"/>
                </a:solidFill>
                <a:cs typeface="Arial"/>
              </a:rPr>
              <a:t>1.860</a:t>
            </a:r>
            <a:r>
              <a:rPr sz="2100" b="1" spc="-127" dirty="0">
                <a:solidFill>
                  <a:srgbClr val="231F20"/>
                </a:solidFill>
                <a:cs typeface="Arial"/>
              </a:rPr>
              <a:t> </a:t>
            </a:r>
            <a:r>
              <a:rPr sz="2100" b="1" spc="-7" dirty="0" err="1">
                <a:solidFill>
                  <a:srgbClr val="231F20"/>
                </a:solidFill>
                <a:cs typeface="Arial"/>
              </a:rPr>
              <a:t>Beschäftigte</a:t>
            </a:r>
            <a:endParaRPr lang="de-DE" sz="2100" b="1" spc="-7" dirty="0">
              <a:solidFill>
                <a:srgbClr val="231F20"/>
              </a:solidFill>
              <a:cs typeface="Arial"/>
            </a:endParaRPr>
          </a:p>
          <a:p>
            <a:pPr marL="21160">
              <a:spcBef>
                <a:spcPts val="593"/>
              </a:spcBef>
            </a:pPr>
            <a:endParaRPr sz="2100" dirty="0">
              <a:cs typeface="Arial"/>
            </a:endParaRPr>
          </a:p>
          <a:p>
            <a:pPr marL="21160"/>
            <a:r>
              <a:rPr sz="3000" b="1" dirty="0">
                <a:solidFill>
                  <a:srgbClr val="231F20"/>
                </a:solidFill>
                <a:cs typeface="Arial"/>
              </a:rPr>
              <a:t>2</a:t>
            </a:r>
            <a:r>
              <a:rPr sz="3000" b="1" spc="-127" dirty="0">
                <a:solidFill>
                  <a:srgbClr val="231F20"/>
                </a:solidFill>
                <a:cs typeface="Arial"/>
              </a:rPr>
              <a:t> </a:t>
            </a:r>
            <a:r>
              <a:rPr sz="3000" b="1" spc="-13" dirty="0">
                <a:solidFill>
                  <a:srgbClr val="231F20"/>
                </a:solidFill>
                <a:cs typeface="Arial"/>
              </a:rPr>
              <a:t>KIT-</a:t>
            </a:r>
            <a:r>
              <a:rPr sz="3000" b="1" spc="-13" dirty="0" err="1">
                <a:solidFill>
                  <a:srgbClr val="231F20"/>
                </a:solidFill>
                <a:cs typeface="Arial"/>
              </a:rPr>
              <a:t>Fakultäten</a:t>
            </a:r>
            <a:endParaRPr lang="de-DE" sz="3000" b="1" spc="-13" dirty="0">
              <a:solidFill>
                <a:srgbClr val="231F20"/>
              </a:solidFill>
              <a:cs typeface="Arial"/>
            </a:endParaRPr>
          </a:p>
          <a:p>
            <a:pPr marL="402036" indent="-380876">
              <a:buFont typeface="Wingdings" panose="05000000000000000000" pitchFamily="2" charset="2"/>
              <a:buChar char="§"/>
            </a:pPr>
            <a:r>
              <a:rPr sz="2100" b="1" spc="-7" dirty="0" err="1">
                <a:solidFill>
                  <a:srgbClr val="231F20"/>
                </a:solidFill>
                <a:cs typeface="Arial"/>
              </a:rPr>
              <a:t>Chemieingenieurwesen</a:t>
            </a:r>
            <a:r>
              <a:rPr sz="2100" b="1" spc="-7" dirty="0">
                <a:solidFill>
                  <a:srgbClr val="231F20"/>
                </a:solidFill>
                <a:cs typeface="Arial"/>
              </a:rPr>
              <a:t> </a:t>
            </a:r>
            <a:r>
              <a:rPr sz="2100" b="1" dirty="0">
                <a:solidFill>
                  <a:srgbClr val="231F20"/>
                </a:solidFill>
                <a:cs typeface="Arial"/>
              </a:rPr>
              <a:t>und  </a:t>
            </a:r>
            <a:r>
              <a:rPr sz="2100" b="1" spc="-13" dirty="0" err="1">
                <a:solidFill>
                  <a:srgbClr val="231F20"/>
                </a:solidFill>
                <a:cs typeface="Arial"/>
              </a:rPr>
              <a:t>Verfahrenstechnik</a:t>
            </a:r>
            <a:endParaRPr lang="de-DE" sz="2100" dirty="0">
              <a:cs typeface="Arial"/>
            </a:endParaRPr>
          </a:p>
          <a:p>
            <a:pPr marL="402036" indent="-380876">
              <a:buFont typeface="Wingdings" panose="05000000000000000000" pitchFamily="2" charset="2"/>
              <a:buChar char="§"/>
            </a:pPr>
            <a:r>
              <a:rPr sz="2100" b="1" spc="-7" dirty="0" err="1">
                <a:solidFill>
                  <a:srgbClr val="231F20"/>
                </a:solidFill>
                <a:cs typeface="Arial"/>
              </a:rPr>
              <a:t>Chemie</a:t>
            </a:r>
            <a:r>
              <a:rPr sz="2100" b="1" spc="-7" dirty="0">
                <a:solidFill>
                  <a:srgbClr val="231F20"/>
                </a:solidFill>
                <a:cs typeface="Arial"/>
              </a:rPr>
              <a:t> </a:t>
            </a:r>
            <a:r>
              <a:rPr sz="2100" b="1" dirty="0">
                <a:solidFill>
                  <a:srgbClr val="231F20"/>
                </a:solidFill>
                <a:cs typeface="Arial"/>
              </a:rPr>
              <a:t>und</a:t>
            </a:r>
            <a:r>
              <a:rPr sz="2100" b="1" spc="-120" dirty="0">
                <a:solidFill>
                  <a:srgbClr val="231F20"/>
                </a:solidFill>
                <a:cs typeface="Arial"/>
              </a:rPr>
              <a:t> </a:t>
            </a:r>
            <a:r>
              <a:rPr sz="2100" b="1" spc="-7" dirty="0" err="1">
                <a:solidFill>
                  <a:srgbClr val="231F20"/>
                </a:solidFill>
                <a:cs typeface="Arial"/>
              </a:rPr>
              <a:t>Biowissenschaften</a:t>
            </a:r>
            <a:endParaRPr lang="de-DE" sz="2100" b="1" spc="-7" dirty="0">
              <a:solidFill>
                <a:srgbClr val="231F20"/>
              </a:solidFill>
              <a:cs typeface="Arial"/>
            </a:endParaRPr>
          </a:p>
          <a:p>
            <a:pPr marL="308933"/>
            <a:endParaRPr sz="2100" dirty="0">
              <a:cs typeface="Arial"/>
            </a:endParaRPr>
          </a:p>
          <a:p>
            <a:pPr marL="16928"/>
            <a:r>
              <a:rPr lang="de-DE" sz="3000" b="1" dirty="0">
                <a:solidFill>
                  <a:srgbClr val="231F20"/>
                </a:solidFill>
                <a:cs typeface="Arial"/>
              </a:rPr>
              <a:t>2</a:t>
            </a:r>
            <a:r>
              <a:rPr sz="3000" b="1" spc="-133" dirty="0">
                <a:solidFill>
                  <a:srgbClr val="231F20"/>
                </a:solidFill>
                <a:cs typeface="Arial"/>
              </a:rPr>
              <a:t> </a:t>
            </a:r>
            <a:r>
              <a:rPr sz="3000" b="1" spc="-7" dirty="0">
                <a:solidFill>
                  <a:srgbClr val="231F20"/>
                </a:solidFill>
                <a:cs typeface="Arial"/>
              </a:rPr>
              <a:t>Helmholtz-</a:t>
            </a:r>
            <a:r>
              <a:rPr sz="3000" b="1" spc="-7" dirty="0" err="1">
                <a:solidFill>
                  <a:srgbClr val="231F20"/>
                </a:solidFill>
                <a:cs typeface="Arial"/>
              </a:rPr>
              <a:t>Programm</a:t>
            </a:r>
            <a:r>
              <a:rPr lang="de-DE" sz="3000" b="1" spc="-7" dirty="0">
                <a:solidFill>
                  <a:srgbClr val="231F20"/>
                </a:solidFill>
                <a:cs typeface="Arial"/>
              </a:rPr>
              <a:t>e</a:t>
            </a:r>
            <a:endParaRPr lang="de-DE" sz="3000" spc="-7" dirty="0">
              <a:cs typeface="Arial"/>
            </a:endParaRPr>
          </a:p>
          <a:p>
            <a:pPr marL="397804" indent="-380876">
              <a:buFont typeface="Wingdings" panose="05000000000000000000" pitchFamily="2" charset="2"/>
              <a:buChar char="§"/>
            </a:pPr>
            <a:r>
              <a:rPr lang="de-DE" sz="2100" b="1" dirty="0">
                <a:solidFill>
                  <a:srgbClr val="231F20"/>
                </a:solidFill>
                <a:cs typeface="Arial"/>
              </a:rPr>
              <a:t>Natural, </a:t>
            </a:r>
            <a:r>
              <a:rPr lang="de-DE" sz="2100" b="1" dirty="0" err="1">
                <a:solidFill>
                  <a:srgbClr val="231F20"/>
                </a:solidFill>
                <a:cs typeface="Arial"/>
              </a:rPr>
              <a:t>Artificial</a:t>
            </a:r>
            <a:r>
              <a:rPr lang="de-DE" sz="2100" b="1" dirty="0">
                <a:solidFill>
                  <a:srgbClr val="231F20"/>
                </a:solidFill>
                <a:cs typeface="Arial"/>
              </a:rPr>
              <a:t> </a:t>
            </a:r>
            <a:r>
              <a:rPr lang="de-DE" sz="2100" b="1" dirty="0" err="1">
                <a:solidFill>
                  <a:srgbClr val="231F20"/>
                </a:solidFill>
                <a:cs typeface="Arial"/>
              </a:rPr>
              <a:t>and</a:t>
            </a:r>
            <a:r>
              <a:rPr lang="de-DE" sz="2100" b="1" dirty="0">
                <a:solidFill>
                  <a:srgbClr val="231F20"/>
                </a:solidFill>
                <a:cs typeface="Arial"/>
              </a:rPr>
              <a:t> </a:t>
            </a:r>
            <a:r>
              <a:rPr lang="de-DE" sz="2100" b="1" dirty="0" err="1">
                <a:solidFill>
                  <a:srgbClr val="231F20"/>
                </a:solidFill>
                <a:cs typeface="Arial"/>
              </a:rPr>
              <a:t>Cognitive</a:t>
            </a:r>
            <a:r>
              <a:rPr lang="de-DE" sz="2100" b="1" dirty="0">
                <a:solidFill>
                  <a:srgbClr val="231F20"/>
                </a:solidFill>
                <a:cs typeface="Arial"/>
              </a:rPr>
              <a:t> Information Processing (NACIP)</a:t>
            </a:r>
          </a:p>
          <a:p>
            <a:pPr marL="397804" indent="-380876">
              <a:buFont typeface="Wingdings" panose="05000000000000000000" pitchFamily="2" charset="2"/>
              <a:buChar char="§"/>
            </a:pPr>
            <a:r>
              <a:rPr lang="de-DE" sz="2100" b="1" dirty="0">
                <a:solidFill>
                  <a:srgbClr val="231F20"/>
                </a:solidFill>
                <a:cs typeface="Arial"/>
              </a:rPr>
              <a:t>Materials System Engineering (MSE)</a:t>
            </a:r>
            <a:endParaRPr sz="21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5180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3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96875"/>
          </a:xfrm>
        </p:spPr>
        <p:txBody>
          <a:bodyPr/>
          <a:lstStyle/>
          <a:p>
            <a:r>
              <a:rPr lang="de-DE" dirty="0"/>
              <a:t>Zahlen und</a:t>
            </a:r>
            <a:r>
              <a:rPr lang="de-DE" spc="-140" dirty="0"/>
              <a:t> </a:t>
            </a:r>
            <a:r>
              <a:rPr lang="de-DE" dirty="0"/>
              <a:t>Fakten 2023</a:t>
            </a:r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" y="1770679"/>
            <a:ext cx="12188013" cy="4558317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058" y="4319252"/>
            <a:ext cx="1894802" cy="1877418"/>
          </a:xfrm>
          <a:prstGeom prst="rect">
            <a:avLst/>
          </a:prstGeom>
        </p:spPr>
      </p:pic>
      <p:sp>
        <p:nvSpPr>
          <p:cNvPr id="7" name="object 3"/>
          <p:cNvSpPr txBox="1"/>
          <p:nvPr/>
        </p:nvSpPr>
        <p:spPr>
          <a:xfrm>
            <a:off x="4253121" y="1640690"/>
            <a:ext cx="4254034" cy="61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sz="2666" b="1" dirty="0">
                <a:latin typeface="Arial"/>
                <a:cs typeface="Arial"/>
              </a:rPr>
              <a:t>5</a:t>
            </a:r>
            <a:r>
              <a:rPr sz="3999" b="1" dirty="0">
                <a:latin typeface="Arial"/>
                <a:cs typeface="Arial"/>
              </a:rPr>
              <a:t> </a:t>
            </a:r>
            <a:r>
              <a:rPr sz="1866" b="1" spc="-7" dirty="0">
                <a:latin typeface="Arial"/>
                <a:cs typeface="Arial"/>
              </a:rPr>
              <a:t>Campus</a:t>
            </a:r>
            <a:r>
              <a:rPr sz="2266" b="1" spc="-7" dirty="0">
                <a:latin typeface="Arial"/>
                <a:cs typeface="Arial"/>
              </a:rPr>
              <a:t> </a:t>
            </a:r>
            <a:r>
              <a:rPr sz="2266" b="1" dirty="0">
                <a:latin typeface="Arial"/>
                <a:cs typeface="Arial"/>
              </a:rPr>
              <a:t>– </a:t>
            </a:r>
            <a:r>
              <a:rPr lang="de-DE" sz="2666" b="1" spc="-7" dirty="0">
                <a:latin typeface="Arial"/>
                <a:cs typeface="Arial"/>
              </a:rPr>
              <a:t>200</a:t>
            </a:r>
            <a:r>
              <a:rPr sz="3999" b="1" spc="-7" dirty="0">
                <a:latin typeface="Arial"/>
                <a:cs typeface="Arial"/>
              </a:rPr>
              <a:t> </a:t>
            </a:r>
            <a:r>
              <a:rPr sz="1866" b="1" dirty="0">
                <a:solidFill>
                  <a:srgbClr val="414042"/>
                </a:solidFill>
                <a:latin typeface="Arial"/>
                <a:cs typeface="Arial"/>
              </a:rPr>
              <a:t>ha</a:t>
            </a:r>
            <a:r>
              <a:rPr sz="1866" b="1" spc="73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lang="de-DE" sz="1866" b="1" spc="73" dirty="0">
                <a:solidFill>
                  <a:srgbClr val="414042"/>
                </a:solidFill>
                <a:latin typeface="Arial"/>
                <a:cs typeface="Arial"/>
              </a:rPr>
              <a:t>F</a:t>
            </a:r>
            <a:r>
              <a:rPr sz="1866" b="1" dirty="0" err="1">
                <a:solidFill>
                  <a:srgbClr val="414042"/>
                </a:solidFill>
                <a:latin typeface="Arial"/>
                <a:cs typeface="Arial"/>
              </a:rPr>
              <a:t>läche</a:t>
            </a:r>
            <a:endParaRPr sz="1866" dirty="0">
              <a:latin typeface="Arial"/>
              <a:cs typeface="Arial"/>
            </a:endParaRPr>
          </a:p>
        </p:txBody>
      </p:sp>
      <p:sp>
        <p:nvSpPr>
          <p:cNvPr id="9" name="object 13"/>
          <p:cNvSpPr txBox="1"/>
          <p:nvPr/>
        </p:nvSpPr>
        <p:spPr>
          <a:xfrm>
            <a:off x="8516398" y="2033987"/>
            <a:ext cx="3109908" cy="839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361" marR="6771" indent="-720279">
              <a:lnSpc>
                <a:spcPct val="92800"/>
              </a:lnSpc>
            </a:pPr>
            <a:r>
              <a:rPr lang="de-DE" sz="2666" b="1" spc="-7" dirty="0">
                <a:solidFill>
                  <a:srgbClr val="414042"/>
                </a:solidFill>
                <a:latin typeface="Arial"/>
                <a:cs typeface="Arial"/>
              </a:rPr>
              <a:t>414</a:t>
            </a:r>
            <a:r>
              <a:rPr sz="3999" b="1" spc="-633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66" b="1" dirty="0" err="1">
                <a:solidFill>
                  <a:srgbClr val="414042"/>
                </a:solidFill>
                <a:latin typeface="Arial"/>
                <a:cs typeface="Arial"/>
              </a:rPr>
              <a:t>Professorinnen</a:t>
            </a:r>
            <a:r>
              <a:rPr lang="de-DE" sz="1866" b="1" dirty="0">
                <a:solidFill>
                  <a:srgbClr val="414042"/>
                </a:solidFill>
                <a:latin typeface="Arial"/>
                <a:cs typeface="Arial"/>
              </a:rPr>
              <a:t> und</a:t>
            </a:r>
            <a:r>
              <a:rPr sz="1866" b="1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66" b="1" dirty="0" err="1">
                <a:solidFill>
                  <a:srgbClr val="414042"/>
                </a:solidFill>
                <a:latin typeface="Arial"/>
                <a:cs typeface="Arial"/>
              </a:rPr>
              <a:t>Professoren</a:t>
            </a:r>
            <a:endParaRPr sz="1866" dirty="0">
              <a:latin typeface="Arial"/>
              <a:cs typeface="Arial"/>
            </a:endParaRPr>
          </a:p>
        </p:txBody>
      </p:sp>
      <p:sp>
        <p:nvSpPr>
          <p:cNvPr id="10" name="object 3"/>
          <p:cNvSpPr txBox="1"/>
          <p:nvPr/>
        </p:nvSpPr>
        <p:spPr>
          <a:xfrm>
            <a:off x="233701" y="1956811"/>
            <a:ext cx="4254034" cy="61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sz="2666" b="1" dirty="0">
                <a:latin typeface="Arial"/>
                <a:cs typeface="Arial"/>
              </a:rPr>
              <a:t>49</a:t>
            </a:r>
            <a:r>
              <a:rPr sz="3999" b="1" dirty="0">
                <a:latin typeface="Arial"/>
                <a:cs typeface="Arial"/>
              </a:rPr>
              <a:t> </a:t>
            </a:r>
            <a:r>
              <a:rPr lang="de-DE" sz="1866" b="1" spc="-7" dirty="0">
                <a:solidFill>
                  <a:srgbClr val="414042"/>
                </a:solidFill>
                <a:latin typeface="Arial"/>
                <a:cs typeface="Arial"/>
              </a:rPr>
              <a:t>neue Spin-Offs und Start-Ups</a:t>
            </a:r>
            <a:endParaRPr sz="1866" dirty="0">
              <a:latin typeface="Arial"/>
              <a:cs typeface="Arial"/>
            </a:endParaRPr>
          </a:p>
        </p:txBody>
      </p:sp>
      <p:sp>
        <p:nvSpPr>
          <p:cNvPr id="11" name="object 10"/>
          <p:cNvSpPr txBox="1"/>
          <p:nvPr/>
        </p:nvSpPr>
        <p:spPr>
          <a:xfrm>
            <a:off x="5107757" y="3111585"/>
            <a:ext cx="3669086" cy="4102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sz="2666" b="1" spc="-7" dirty="0">
                <a:solidFill>
                  <a:srgbClr val="414042"/>
                </a:solidFill>
                <a:latin typeface="Arial"/>
                <a:cs typeface="Arial"/>
              </a:rPr>
              <a:t>2</a:t>
            </a:r>
            <a:r>
              <a:rPr lang="de-DE" sz="2666" b="1" spc="-7" dirty="0">
                <a:solidFill>
                  <a:srgbClr val="414042"/>
                </a:solidFill>
                <a:latin typeface="Arial"/>
                <a:cs typeface="Arial"/>
              </a:rPr>
              <a:t>2</a:t>
            </a:r>
            <a:r>
              <a:rPr sz="2666" b="1" spc="-7" dirty="0">
                <a:solidFill>
                  <a:srgbClr val="414042"/>
                </a:solidFill>
                <a:latin typeface="Arial"/>
                <a:cs typeface="Arial"/>
              </a:rPr>
              <a:t>.</a:t>
            </a:r>
            <a:r>
              <a:rPr lang="de-DE" sz="2666" b="1" spc="-7" dirty="0">
                <a:solidFill>
                  <a:srgbClr val="414042"/>
                </a:solidFill>
                <a:latin typeface="Arial"/>
                <a:cs typeface="Arial"/>
              </a:rPr>
              <a:t>816</a:t>
            </a:r>
            <a:r>
              <a:rPr sz="2666" b="1" spc="-127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66" b="1" dirty="0" err="1">
                <a:solidFill>
                  <a:srgbClr val="414042"/>
                </a:solidFill>
                <a:latin typeface="Arial"/>
                <a:cs typeface="Arial"/>
              </a:rPr>
              <a:t>Studierende</a:t>
            </a:r>
            <a:endParaRPr sz="1866" dirty="0">
              <a:latin typeface="Arial"/>
              <a:cs typeface="Arial"/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2364008" y="2477910"/>
            <a:ext cx="4254034" cy="61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sz="2666" b="1" dirty="0">
                <a:latin typeface="Arial"/>
                <a:cs typeface="Arial"/>
              </a:rPr>
              <a:t>358</a:t>
            </a:r>
            <a:r>
              <a:rPr sz="3999" b="1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lang="de-DE" sz="1866" b="1" spc="-7" dirty="0">
                <a:solidFill>
                  <a:srgbClr val="414042"/>
                </a:solidFill>
                <a:latin typeface="Arial"/>
                <a:cs typeface="Arial"/>
              </a:rPr>
              <a:t>Auszubildende</a:t>
            </a:r>
            <a:endParaRPr sz="1866" dirty="0">
              <a:latin typeface="Arial"/>
              <a:cs typeface="Arial"/>
            </a:endParaRPr>
          </a:p>
        </p:txBody>
      </p:sp>
      <p:sp>
        <p:nvSpPr>
          <p:cNvPr id="13" name="object 3"/>
          <p:cNvSpPr txBox="1"/>
          <p:nvPr/>
        </p:nvSpPr>
        <p:spPr>
          <a:xfrm>
            <a:off x="233701" y="3430136"/>
            <a:ext cx="5383139" cy="964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sz="2666" b="1" dirty="0">
                <a:latin typeface="Arial"/>
                <a:cs typeface="Arial"/>
              </a:rPr>
              <a:t>300</a:t>
            </a:r>
            <a:r>
              <a:rPr sz="3999" b="1" dirty="0">
                <a:latin typeface="Arial"/>
                <a:cs typeface="Arial"/>
              </a:rPr>
              <a:t> </a:t>
            </a:r>
            <a:r>
              <a:rPr lang="de-DE" sz="1866" b="1" spc="-7" dirty="0">
                <a:latin typeface="Arial"/>
                <a:cs typeface="Arial"/>
              </a:rPr>
              <a:t>Gebäude mit  </a:t>
            </a:r>
            <a:r>
              <a:rPr lang="de-DE" sz="2666" b="1" dirty="0">
                <a:cs typeface="Arial"/>
              </a:rPr>
              <a:t>487.000</a:t>
            </a:r>
            <a:r>
              <a:rPr lang="de-DE" sz="3999" b="1" dirty="0">
                <a:cs typeface="Arial"/>
              </a:rPr>
              <a:t> </a:t>
            </a:r>
            <a:r>
              <a:rPr lang="de-DE" sz="1866" b="1" spc="-7" dirty="0">
                <a:solidFill>
                  <a:srgbClr val="414042"/>
                </a:solidFill>
                <a:cs typeface="Arial"/>
              </a:rPr>
              <a:t>qm</a:t>
            </a:r>
            <a:r>
              <a:rPr lang="de-DE" sz="2266" b="1" spc="-7" dirty="0">
                <a:solidFill>
                  <a:srgbClr val="414042"/>
                </a:solidFill>
                <a:cs typeface="Arial"/>
              </a:rPr>
              <a:t>  </a:t>
            </a:r>
            <a:br>
              <a:rPr lang="de-DE" sz="2266" b="1" spc="-7" dirty="0">
                <a:solidFill>
                  <a:srgbClr val="414042"/>
                </a:solidFill>
                <a:cs typeface="Arial"/>
              </a:rPr>
            </a:br>
            <a:r>
              <a:rPr lang="de-DE" sz="2266" b="1" spc="-7" dirty="0">
                <a:solidFill>
                  <a:srgbClr val="414042"/>
                </a:solidFill>
                <a:cs typeface="Arial"/>
              </a:rPr>
              <a:t>                 </a:t>
            </a:r>
            <a:r>
              <a:rPr lang="de-DE" sz="1866" b="1" spc="-7" dirty="0">
                <a:solidFill>
                  <a:srgbClr val="414042"/>
                </a:solidFill>
                <a:cs typeface="Arial"/>
              </a:rPr>
              <a:t>Nutzungsfläche</a:t>
            </a:r>
            <a:endParaRPr sz="1866" dirty="0">
              <a:latin typeface="Arial"/>
              <a:cs typeface="Arial"/>
            </a:endParaRPr>
          </a:p>
        </p:txBody>
      </p:sp>
      <p:sp>
        <p:nvSpPr>
          <p:cNvPr id="14" name="object 7"/>
          <p:cNvSpPr txBox="1"/>
          <p:nvPr/>
        </p:nvSpPr>
        <p:spPr>
          <a:xfrm>
            <a:off x="4647696" y="4027202"/>
            <a:ext cx="5679951" cy="5202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>
              <a:lnSpc>
                <a:spcPts val="4625"/>
              </a:lnSpc>
            </a:pPr>
            <a:r>
              <a:rPr sz="2666" b="1" spc="-7" dirty="0">
                <a:solidFill>
                  <a:srgbClr val="414042"/>
                </a:solidFill>
                <a:latin typeface="Arial"/>
                <a:cs typeface="Arial"/>
              </a:rPr>
              <a:t>3.</a:t>
            </a:r>
            <a:r>
              <a:rPr lang="de-DE" sz="2666" b="1" spc="-7" dirty="0">
                <a:solidFill>
                  <a:srgbClr val="414042"/>
                </a:solidFill>
                <a:latin typeface="Arial"/>
                <a:cs typeface="Arial"/>
              </a:rPr>
              <a:t>367 </a:t>
            </a:r>
            <a:r>
              <a:rPr lang="de-DE" sz="2666" b="1" spc="-593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66" b="1" spc="-7" dirty="0" err="1">
                <a:solidFill>
                  <a:srgbClr val="414042"/>
                </a:solidFill>
                <a:latin typeface="Arial"/>
                <a:cs typeface="Arial"/>
              </a:rPr>
              <a:t>Doktorandinnen</a:t>
            </a:r>
            <a:r>
              <a:rPr lang="de-DE" sz="1866" dirty="0">
                <a:latin typeface="Arial"/>
                <a:cs typeface="Arial"/>
              </a:rPr>
              <a:t> </a:t>
            </a:r>
            <a:r>
              <a:rPr sz="1866" b="1" dirty="0">
                <a:solidFill>
                  <a:srgbClr val="414042"/>
                </a:solidFill>
                <a:latin typeface="Arial"/>
                <a:cs typeface="Arial"/>
              </a:rPr>
              <a:t>und</a:t>
            </a:r>
            <a:r>
              <a:rPr sz="1866" b="1" spc="-133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66" b="1" spc="-7" dirty="0">
                <a:solidFill>
                  <a:srgbClr val="414042"/>
                </a:solidFill>
                <a:latin typeface="Arial"/>
                <a:cs typeface="Arial"/>
              </a:rPr>
              <a:t>Doktoranden</a:t>
            </a:r>
            <a:endParaRPr sz="1866" dirty="0">
              <a:latin typeface="Arial"/>
              <a:cs typeface="Arial"/>
            </a:endParaRPr>
          </a:p>
        </p:txBody>
      </p:sp>
      <p:sp>
        <p:nvSpPr>
          <p:cNvPr id="15" name="object 8"/>
          <p:cNvSpPr txBox="1"/>
          <p:nvPr/>
        </p:nvSpPr>
        <p:spPr>
          <a:xfrm>
            <a:off x="1588571" y="4712133"/>
            <a:ext cx="3421171" cy="61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sz="2666" b="1" spc="-7" dirty="0">
                <a:latin typeface="Arial"/>
                <a:cs typeface="Arial"/>
              </a:rPr>
              <a:t>43</a:t>
            </a:r>
            <a:r>
              <a:rPr sz="3999" b="1" spc="-673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66" b="1" dirty="0">
                <a:solidFill>
                  <a:srgbClr val="414042"/>
                </a:solidFill>
                <a:latin typeface="Arial"/>
                <a:cs typeface="Arial"/>
              </a:rPr>
              <a:t>Patentanmeldungen</a:t>
            </a:r>
            <a:endParaRPr sz="1866" dirty="0">
              <a:latin typeface="Arial"/>
              <a:cs typeface="Arial"/>
            </a:endParaRPr>
          </a:p>
        </p:txBody>
      </p:sp>
      <p:sp>
        <p:nvSpPr>
          <p:cNvPr id="16" name="object 4"/>
          <p:cNvSpPr txBox="1"/>
          <p:nvPr/>
        </p:nvSpPr>
        <p:spPr>
          <a:xfrm>
            <a:off x="5340732" y="4977603"/>
            <a:ext cx="3293364" cy="4102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sz="2666" b="1" spc="-7" dirty="0">
                <a:solidFill>
                  <a:srgbClr val="414042"/>
                </a:solidFill>
                <a:latin typeface="Arial"/>
                <a:cs typeface="Arial"/>
              </a:rPr>
              <a:t>10</a:t>
            </a:r>
            <a:r>
              <a:rPr sz="2666" b="1" spc="-7" dirty="0">
                <a:solidFill>
                  <a:srgbClr val="414042"/>
                </a:solidFill>
                <a:latin typeface="Arial"/>
                <a:cs typeface="Arial"/>
              </a:rPr>
              <a:t>.</a:t>
            </a:r>
            <a:r>
              <a:rPr lang="de-DE" sz="2666" b="1" spc="-7" dirty="0">
                <a:solidFill>
                  <a:srgbClr val="414042"/>
                </a:solidFill>
                <a:latin typeface="Arial"/>
                <a:cs typeface="Arial"/>
              </a:rPr>
              <a:t>034</a:t>
            </a:r>
            <a:r>
              <a:rPr sz="2666" b="1" spc="-313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lang="de-DE" sz="1866" b="1" dirty="0">
                <a:solidFill>
                  <a:srgbClr val="414042"/>
                </a:solidFill>
                <a:latin typeface="Arial"/>
                <a:cs typeface="Arial"/>
              </a:rPr>
              <a:t>Beschäftigte</a:t>
            </a:r>
            <a:endParaRPr sz="1866" dirty="0">
              <a:latin typeface="Arial"/>
              <a:cs typeface="Arial"/>
            </a:endParaRPr>
          </a:p>
        </p:txBody>
      </p:sp>
      <p:sp>
        <p:nvSpPr>
          <p:cNvPr id="17" name="object 5"/>
          <p:cNvSpPr txBox="1"/>
          <p:nvPr/>
        </p:nvSpPr>
        <p:spPr>
          <a:xfrm>
            <a:off x="441792" y="5722789"/>
            <a:ext cx="3345841" cy="4102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sz="2666" b="1" spc="-7" dirty="0">
                <a:latin typeface="Arial"/>
                <a:cs typeface="Arial"/>
              </a:rPr>
              <a:t>1</a:t>
            </a:r>
            <a:r>
              <a:rPr sz="2666" b="1" spc="-7" dirty="0">
                <a:latin typeface="Arial"/>
                <a:cs typeface="Arial"/>
              </a:rPr>
              <a:t>.</a:t>
            </a:r>
            <a:r>
              <a:rPr lang="de-DE" sz="2666" b="1" spc="-7" dirty="0">
                <a:latin typeface="Arial"/>
                <a:cs typeface="Arial"/>
              </a:rPr>
              <a:t>686</a:t>
            </a:r>
            <a:r>
              <a:rPr sz="2666" b="1" spc="-27" dirty="0">
                <a:latin typeface="Arial"/>
                <a:cs typeface="Arial"/>
              </a:rPr>
              <a:t> </a:t>
            </a:r>
            <a:r>
              <a:rPr sz="1866" b="1" dirty="0">
                <a:solidFill>
                  <a:srgbClr val="414042"/>
                </a:solidFill>
                <a:latin typeface="Arial"/>
                <a:cs typeface="Arial"/>
              </a:rPr>
              <a:t>internationale</a:t>
            </a:r>
            <a:endParaRPr sz="1866" dirty="0">
              <a:latin typeface="Arial"/>
              <a:cs typeface="Arial"/>
            </a:endParaRPr>
          </a:p>
        </p:txBody>
      </p:sp>
      <p:sp>
        <p:nvSpPr>
          <p:cNvPr id="18" name="object 6"/>
          <p:cNvSpPr txBox="1"/>
          <p:nvPr/>
        </p:nvSpPr>
        <p:spPr>
          <a:xfrm>
            <a:off x="3004824" y="5810470"/>
            <a:ext cx="5898599" cy="287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sz="1866" b="1" spc="-7" dirty="0">
                <a:solidFill>
                  <a:srgbClr val="414042"/>
                </a:solidFill>
                <a:latin typeface="Arial"/>
                <a:cs typeface="Arial"/>
              </a:rPr>
              <a:t>Wissenschaftlerinnen </a:t>
            </a:r>
            <a:r>
              <a:rPr sz="1866" b="1" dirty="0">
                <a:solidFill>
                  <a:srgbClr val="414042"/>
                </a:solidFill>
                <a:latin typeface="Arial"/>
                <a:cs typeface="Arial"/>
              </a:rPr>
              <a:t>und</a:t>
            </a:r>
            <a:r>
              <a:rPr sz="1866" b="1" spc="33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66" b="1" spc="-7" dirty="0">
                <a:solidFill>
                  <a:srgbClr val="414042"/>
                </a:solidFill>
                <a:latin typeface="Arial"/>
                <a:cs typeface="Arial"/>
              </a:rPr>
              <a:t>Wissenschaftler</a:t>
            </a:r>
            <a:endParaRPr sz="1866" dirty="0">
              <a:latin typeface="Arial"/>
              <a:cs typeface="Arial"/>
            </a:endParaRPr>
          </a:p>
        </p:txBody>
      </p:sp>
      <p:sp>
        <p:nvSpPr>
          <p:cNvPr id="21" name="object 11"/>
          <p:cNvSpPr txBox="1"/>
          <p:nvPr/>
        </p:nvSpPr>
        <p:spPr>
          <a:xfrm>
            <a:off x="10070831" y="3447270"/>
            <a:ext cx="1961256" cy="6646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algn="ctr"/>
            <a:r>
              <a:rPr lang="de-DE" sz="1866" b="1" spc="-7" dirty="0">
                <a:solidFill>
                  <a:srgbClr val="414042"/>
                </a:solidFill>
                <a:latin typeface="Arial"/>
                <a:cs typeface="Arial"/>
              </a:rPr>
              <a:t>Budget 2023</a:t>
            </a:r>
          </a:p>
          <a:p>
            <a:pPr marL="16928" algn="ctr">
              <a:lnSpc>
                <a:spcPct val="150000"/>
              </a:lnSpc>
            </a:pPr>
            <a:r>
              <a:rPr lang="de-DE" sz="1866" spc="-7" dirty="0">
                <a:solidFill>
                  <a:srgbClr val="414042"/>
                </a:solidFill>
                <a:latin typeface="Arial"/>
                <a:cs typeface="Arial"/>
              </a:rPr>
              <a:t>1147,6</a:t>
            </a:r>
            <a:r>
              <a:rPr sz="1866" spc="-7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66" dirty="0">
                <a:solidFill>
                  <a:srgbClr val="414042"/>
                </a:solidFill>
                <a:latin typeface="Arial"/>
                <a:cs typeface="Arial"/>
              </a:rPr>
              <a:t>Mio.</a:t>
            </a:r>
            <a:r>
              <a:rPr sz="1866" spc="-12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66" dirty="0">
                <a:solidFill>
                  <a:srgbClr val="414042"/>
                </a:solidFill>
                <a:latin typeface="Arial"/>
                <a:cs typeface="Arial"/>
              </a:rPr>
              <a:t>EUR</a:t>
            </a:r>
            <a:endParaRPr sz="1866" dirty="0">
              <a:latin typeface="Arial"/>
              <a:cs typeface="Arial"/>
            </a:endParaRPr>
          </a:p>
        </p:txBody>
      </p:sp>
      <p:sp>
        <p:nvSpPr>
          <p:cNvPr id="22" name="object 16"/>
          <p:cNvSpPr txBox="1"/>
          <p:nvPr/>
        </p:nvSpPr>
        <p:spPr>
          <a:xfrm>
            <a:off x="10278421" y="4774903"/>
            <a:ext cx="627185" cy="782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711">
              <a:lnSpc>
                <a:spcPts val="2526"/>
              </a:lnSpc>
            </a:pPr>
            <a:r>
              <a:rPr lang="de-DE" sz="2133" b="1" spc="-7" dirty="0">
                <a:solidFill>
                  <a:schemeClr val="bg1"/>
                </a:solidFill>
                <a:latin typeface="Arial"/>
                <a:cs typeface="Arial"/>
              </a:rPr>
              <a:t>42</a:t>
            </a:r>
            <a:r>
              <a:rPr sz="2133" b="1" spc="-7" dirty="0">
                <a:solidFill>
                  <a:schemeClr val="bg1"/>
                </a:solidFill>
                <a:latin typeface="Arial"/>
                <a:cs typeface="Arial"/>
              </a:rPr>
              <a:t>%</a:t>
            </a:r>
            <a:endParaRPr sz="2133" dirty="0">
              <a:solidFill>
                <a:schemeClr val="bg1"/>
              </a:solidFill>
              <a:latin typeface="Arial"/>
              <a:cs typeface="Arial"/>
            </a:endParaRPr>
          </a:p>
          <a:p>
            <a:pPr marL="16928" marR="114263">
              <a:lnSpc>
                <a:spcPts val="1733"/>
              </a:lnSpc>
              <a:spcBef>
                <a:spcPts val="180"/>
              </a:spcBef>
            </a:pPr>
            <a:r>
              <a:rPr sz="1599" spc="-7" dirty="0">
                <a:solidFill>
                  <a:schemeClr val="bg1"/>
                </a:solidFill>
                <a:latin typeface="Arial"/>
                <a:cs typeface="Arial"/>
              </a:rPr>
              <a:t>Dritt-  </a:t>
            </a:r>
            <a:r>
              <a:rPr sz="1599" dirty="0">
                <a:solidFill>
                  <a:schemeClr val="bg1"/>
                </a:solidFill>
                <a:latin typeface="Arial"/>
                <a:cs typeface="Arial"/>
              </a:rPr>
              <a:t>mittel</a:t>
            </a:r>
          </a:p>
        </p:txBody>
      </p:sp>
      <p:sp>
        <p:nvSpPr>
          <p:cNvPr id="23" name="object 14"/>
          <p:cNvSpPr txBox="1"/>
          <p:nvPr/>
        </p:nvSpPr>
        <p:spPr>
          <a:xfrm>
            <a:off x="11147526" y="4631267"/>
            <a:ext cx="609412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2853" algn="ctr">
              <a:lnSpc>
                <a:spcPts val="2351"/>
              </a:lnSpc>
            </a:pPr>
            <a:r>
              <a:rPr lang="de-DE" sz="2133" b="1" spc="-7" dirty="0">
                <a:solidFill>
                  <a:schemeClr val="bg1"/>
                </a:solidFill>
                <a:latin typeface="Arial"/>
                <a:cs typeface="Arial"/>
              </a:rPr>
              <a:t>28</a:t>
            </a:r>
            <a:r>
              <a:rPr sz="2133" b="1" spc="-7" dirty="0">
                <a:solidFill>
                  <a:schemeClr val="bg1"/>
                </a:solidFill>
                <a:latin typeface="Arial"/>
                <a:cs typeface="Arial"/>
              </a:rPr>
              <a:t>%</a:t>
            </a:r>
            <a:endParaRPr sz="2133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3573" algn="ctr">
              <a:lnSpc>
                <a:spcPts val="1713"/>
              </a:lnSpc>
            </a:pPr>
            <a:r>
              <a:rPr sz="1599" spc="-7" dirty="0">
                <a:solidFill>
                  <a:schemeClr val="bg1"/>
                </a:solidFill>
                <a:latin typeface="Arial"/>
                <a:cs typeface="Arial"/>
              </a:rPr>
              <a:t>Land</a:t>
            </a:r>
            <a:endParaRPr sz="1599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object 15"/>
          <p:cNvSpPr txBox="1"/>
          <p:nvPr/>
        </p:nvSpPr>
        <p:spPr>
          <a:xfrm>
            <a:off x="10963571" y="5495836"/>
            <a:ext cx="66273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413">
              <a:lnSpc>
                <a:spcPts val="2413"/>
              </a:lnSpc>
            </a:pPr>
            <a:r>
              <a:rPr lang="de-DE" sz="2133" b="1" spc="-7" dirty="0">
                <a:solidFill>
                  <a:schemeClr val="bg1"/>
                </a:solidFill>
                <a:latin typeface="Arial"/>
                <a:cs typeface="Arial"/>
              </a:rPr>
              <a:t>30</a:t>
            </a:r>
            <a:r>
              <a:rPr sz="2133" b="1" spc="-7" dirty="0">
                <a:solidFill>
                  <a:schemeClr val="bg1"/>
                </a:solidFill>
                <a:latin typeface="Arial"/>
                <a:cs typeface="Arial"/>
              </a:rPr>
              <a:t>%</a:t>
            </a:r>
            <a:endParaRPr sz="2133" dirty="0">
              <a:solidFill>
                <a:schemeClr val="bg1"/>
              </a:solidFill>
              <a:latin typeface="Arial"/>
              <a:cs typeface="Arial"/>
            </a:endParaRPr>
          </a:p>
          <a:p>
            <a:pPr marL="16928">
              <a:lnSpc>
                <a:spcPts val="1773"/>
              </a:lnSpc>
            </a:pPr>
            <a:r>
              <a:rPr sz="1599" dirty="0">
                <a:solidFill>
                  <a:schemeClr val="bg1"/>
                </a:solidFill>
                <a:latin typeface="Arial"/>
                <a:cs typeface="Arial"/>
              </a:rPr>
              <a:t>Bund</a:t>
            </a:r>
          </a:p>
        </p:txBody>
      </p:sp>
      <p:sp>
        <p:nvSpPr>
          <p:cNvPr id="25" name="object 12"/>
          <p:cNvSpPr txBox="1"/>
          <p:nvPr/>
        </p:nvSpPr>
        <p:spPr>
          <a:xfrm>
            <a:off x="9544484" y="6087211"/>
            <a:ext cx="1419086" cy="1640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sz="1066" dirty="0">
                <a:solidFill>
                  <a:srgbClr val="414042"/>
                </a:solidFill>
                <a:latin typeface="Arial"/>
                <a:cs typeface="Arial"/>
              </a:rPr>
              <a:t>Stand</a:t>
            </a:r>
            <a:r>
              <a:rPr sz="1066" spc="-14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lang="de-DE" sz="1066" spc="-7" dirty="0">
                <a:solidFill>
                  <a:srgbClr val="414042"/>
                </a:solidFill>
                <a:latin typeface="Arial"/>
                <a:cs typeface="Arial"/>
              </a:rPr>
              <a:t>Juni 2024</a:t>
            </a:r>
            <a:endParaRPr sz="1066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5021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30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420040" cy="914400"/>
          </a:xfrm>
        </p:spPr>
        <p:txBody>
          <a:bodyPr>
            <a:noAutofit/>
          </a:bodyPr>
          <a:lstStyle/>
          <a:p>
            <a:pPr marL="16928"/>
            <a:r>
              <a:rPr lang="de-DE" sz="3200" spc="-7" dirty="0"/>
              <a:t>Bereich </a:t>
            </a:r>
            <a:r>
              <a:rPr lang="de-DE" sz="3200" dirty="0"/>
              <a:t>II: Informatik, </a:t>
            </a:r>
            <a:r>
              <a:rPr lang="de-DE" sz="3200" spc="-7" dirty="0"/>
              <a:t>Wirtschaft </a:t>
            </a:r>
            <a:r>
              <a:rPr lang="de-DE" sz="3200" dirty="0"/>
              <a:t>und</a:t>
            </a:r>
            <a:r>
              <a:rPr lang="de-DE" sz="3200" spc="-107" dirty="0"/>
              <a:t> </a:t>
            </a:r>
            <a:r>
              <a:rPr lang="de-DE" sz="3200" dirty="0"/>
              <a:t>Gesellschaft</a:t>
            </a:r>
            <a:endParaRPr lang="de-DE" sz="3200" kern="0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" y="1770679"/>
            <a:ext cx="12188002" cy="4558312"/>
          </a:xfrm>
          <a:noFill/>
        </p:spPr>
      </p:pic>
      <p:sp>
        <p:nvSpPr>
          <p:cNvPr id="7" name="object 8"/>
          <p:cNvSpPr txBox="1"/>
          <p:nvPr/>
        </p:nvSpPr>
        <p:spPr>
          <a:xfrm>
            <a:off x="6527867" y="1919407"/>
            <a:ext cx="5230386" cy="4256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sz="3000" b="1" spc="-7" dirty="0">
                <a:solidFill>
                  <a:srgbClr val="231F20"/>
                </a:solidFill>
                <a:latin typeface="Arial"/>
                <a:cs typeface="Arial"/>
              </a:rPr>
              <a:t>24</a:t>
            </a:r>
            <a:r>
              <a:rPr sz="3000" b="1" spc="-1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231F20"/>
                </a:solidFill>
                <a:latin typeface="Arial"/>
                <a:cs typeface="Arial"/>
              </a:rPr>
              <a:t>Institute/Einrichtungen</a:t>
            </a:r>
            <a:endParaRPr sz="3000" dirty="0">
              <a:latin typeface="Arial"/>
              <a:cs typeface="Arial"/>
            </a:endParaRPr>
          </a:p>
          <a:p>
            <a:pPr marL="16928">
              <a:spcBef>
                <a:spcPts val="593"/>
              </a:spcBef>
            </a:pPr>
            <a:r>
              <a:rPr lang="de-DE" sz="2100" b="1" spc="-7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2100" b="1" spc="-7" dirty="0">
                <a:solidFill>
                  <a:srgbClr val="231F20"/>
                </a:solidFill>
                <a:latin typeface="Arial"/>
                <a:cs typeface="Arial"/>
              </a:rPr>
              <a:t>.2</a:t>
            </a:r>
            <a:r>
              <a:rPr lang="de-DE" sz="2100" b="1" spc="-7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r>
              <a:rPr sz="2100" b="1" spc="-1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100" b="1" spc="-7" dirty="0" err="1">
                <a:solidFill>
                  <a:srgbClr val="231F20"/>
                </a:solidFill>
                <a:latin typeface="Arial"/>
                <a:cs typeface="Arial"/>
              </a:rPr>
              <a:t>Beschäftigte</a:t>
            </a:r>
            <a:endParaRPr lang="de-DE" sz="2100" b="1" spc="-7" dirty="0">
              <a:solidFill>
                <a:srgbClr val="231F20"/>
              </a:solidFill>
              <a:latin typeface="Arial"/>
              <a:cs typeface="Arial"/>
            </a:endParaRPr>
          </a:p>
          <a:p>
            <a:pPr marL="16928">
              <a:spcBef>
                <a:spcPts val="593"/>
              </a:spcBef>
            </a:pPr>
            <a:endParaRPr sz="2100" dirty="0">
              <a:latin typeface="Arial"/>
              <a:cs typeface="Arial"/>
            </a:endParaRPr>
          </a:p>
          <a:p>
            <a:pPr marL="16928">
              <a:tabLst>
                <a:tab pos="327554" algn="l"/>
              </a:tabLst>
            </a:pPr>
            <a:r>
              <a:rPr lang="de-DE" sz="3000" b="1" spc="-13" dirty="0">
                <a:solidFill>
                  <a:srgbClr val="231F20"/>
                </a:solidFill>
                <a:latin typeface="Arial"/>
                <a:cs typeface="Arial"/>
              </a:rPr>
              <a:t>3 </a:t>
            </a:r>
            <a:r>
              <a:rPr sz="3000" b="1" spc="-13" dirty="0">
                <a:solidFill>
                  <a:srgbClr val="231F20"/>
                </a:solidFill>
                <a:latin typeface="Arial"/>
                <a:cs typeface="Arial"/>
              </a:rPr>
              <a:t>KIT-</a:t>
            </a:r>
            <a:r>
              <a:rPr sz="3000" b="1" spc="-13" dirty="0" err="1">
                <a:solidFill>
                  <a:srgbClr val="231F20"/>
                </a:solidFill>
                <a:latin typeface="Arial"/>
                <a:cs typeface="Arial"/>
              </a:rPr>
              <a:t>Fakultäten</a:t>
            </a:r>
            <a:r>
              <a:rPr lang="de-DE" sz="3000" spc="-13" dirty="0">
                <a:latin typeface="Arial"/>
                <a:cs typeface="Arial"/>
              </a:rPr>
              <a:t> </a:t>
            </a:r>
          </a:p>
          <a:p>
            <a:pPr marL="397804" indent="-380876">
              <a:buFont typeface="Wingdings" panose="05000000000000000000" pitchFamily="2" charset="2"/>
              <a:buChar char="§"/>
              <a:tabLst>
                <a:tab pos="327554" algn="l"/>
              </a:tabLst>
            </a:pPr>
            <a:r>
              <a:rPr lang="de-DE" sz="2100" b="1" dirty="0">
                <a:solidFill>
                  <a:srgbClr val="231F20"/>
                </a:solidFill>
                <a:latin typeface="Arial"/>
                <a:cs typeface="Arial"/>
              </a:rPr>
              <a:t>Geistes- und Sozialwissenschaften</a:t>
            </a:r>
            <a:r>
              <a:rPr sz="21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endParaRPr lang="de-DE" sz="2100" b="1" dirty="0">
              <a:solidFill>
                <a:srgbClr val="231F20"/>
              </a:solidFill>
              <a:latin typeface="Arial"/>
              <a:cs typeface="Arial"/>
            </a:endParaRPr>
          </a:p>
          <a:p>
            <a:pPr marL="397804" indent="-380876">
              <a:buFont typeface="Wingdings" panose="05000000000000000000" pitchFamily="2" charset="2"/>
              <a:buChar char="§"/>
              <a:tabLst>
                <a:tab pos="327554" algn="l"/>
              </a:tabLst>
            </a:pPr>
            <a:r>
              <a:rPr lang="de-DE" sz="2100" b="1" dirty="0">
                <a:solidFill>
                  <a:srgbClr val="231F20"/>
                </a:solidFill>
                <a:latin typeface="Arial"/>
                <a:cs typeface="Arial"/>
              </a:rPr>
              <a:t>Informatik </a:t>
            </a:r>
          </a:p>
          <a:p>
            <a:pPr marL="397804" indent="-380876">
              <a:buFont typeface="Wingdings" panose="05000000000000000000" pitchFamily="2" charset="2"/>
              <a:buChar char="§"/>
              <a:tabLst>
                <a:tab pos="327554" algn="l"/>
              </a:tabLst>
            </a:pPr>
            <a:r>
              <a:rPr lang="de-DE" sz="2100" b="1" dirty="0">
                <a:solidFill>
                  <a:srgbClr val="231F20"/>
                </a:solidFill>
                <a:latin typeface="Arial"/>
                <a:cs typeface="Arial"/>
              </a:rPr>
              <a:t>Wirtschaftswissenschaften</a:t>
            </a:r>
            <a:r>
              <a:rPr lang="de-DE" sz="2100" dirty="0">
                <a:latin typeface="Arial"/>
                <a:cs typeface="Arial"/>
              </a:rPr>
              <a:t> </a:t>
            </a:r>
          </a:p>
          <a:p>
            <a:pPr marL="16928">
              <a:tabLst>
                <a:tab pos="327554" algn="l"/>
              </a:tabLst>
            </a:pPr>
            <a:endParaRPr lang="de-DE" sz="2100" dirty="0">
              <a:latin typeface="Arial"/>
              <a:cs typeface="Arial"/>
            </a:endParaRPr>
          </a:p>
          <a:p>
            <a:pPr marL="16928">
              <a:tabLst>
                <a:tab pos="327554" algn="l"/>
              </a:tabLst>
            </a:pPr>
            <a:r>
              <a:rPr lang="de-DE" sz="3000" b="1" spc="-7" dirty="0">
                <a:solidFill>
                  <a:srgbClr val="231F20"/>
                </a:solidFill>
                <a:latin typeface="Arial"/>
                <a:cs typeface="Arial"/>
              </a:rPr>
              <a:t>2 </a:t>
            </a:r>
            <a:r>
              <a:rPr sz="3000" b="1" spc="-7" dirty="0">
                <a:solidFill>
                  <a:srgbClr val="231F20"/>
                </a:solidFill>
                <a:latin typeface="Arial"/>
                <a:cs typeface="Arial"/>
              </a:rPr>
              <a:t>Helmholtz-</a:t>
            </a:r>
            <a:r>
              <a:rPr sz="3000" b="1" spc="-7" dirty="0" err="1">
                <a:solidFill>
                  <a:srgbClr val="231F20"/>
                </a:solidFill>
                <a:latin typeface="Arial"/>
                <a:cs typeface="Arial"/>
              </a:rPr>
              <a:t>Programme</a:t>
            </a:r>
            <a:r>
              <a:rPr lang="de-DE" sz="3000" dirty="0">
                <a:latin typeface="Arial"/>
                <a:cs typeface="Arial"/>
              </a:rPr>
              <a:t> </a:t>
            </a:r>
          </a:p>
          <a:p>
            <a:pPr marL="397804" indent="-380876">
              <a:buFont typeface="Wingdings" panose="05000000000000000000" pitchFamily="2" charset="2"/>
              <a:buChar char="§"/>
              <a:tabLst>
                <a:tab pos="327554" algn="l"/>
              </a:tabLst>
            </a:pPr>
            <a:r>
              <a:rPr lang="de-DE" sz="2100" b="1" spc="-7" dirty="0">
                <a:solidFill>
                  <a:srgbClr val="231F20"/>
                </a:solidFill>
                <a:latin typeface="Arial"/>
                <a:cs typeface="Arial"/>
              </a:rPr>
              <a:t>Engineering Digital Futures (EDF)</a:t>
            </a:r>
            <a:endParaRPr lang="de-DE" sz="2100" dirty="0">
              <a:latin typeface="Arial"/>
              <a:cs typeface="Arial"/>
            </a:endParaRPr>
          </a:p>
          <a:p>
            <a:pPr marL="397804" indent="-380876">
              <a:buFont typeface="Wingdings" panose="05000000000000000000" pitchFamily="2" charset="2"/>
              <a:buChar char="§"/>
              <a:tabLst>
                <a:tab pos="327554" algn="l"/>
              </a:tabLst>
            </a:pPr>
            <a:r>
              <a:rPr lang="de-DE" sz="2100" b="1" dirty="0">
                <a:solidFill>
                  <a:srgbClr val="231F20"/>
                </a:solidFill>
                <a:latin typeface="Arial"/>
                <a:cs typeface="Arial"/>
              </a:rPr>
              <a:t>Energiesystemdesign (ESD) </a:t>
            </a:r>
            <a:endParaRPr sz="2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7663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31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69902"/>
          </a:xfrm>
        </p:spPr>
        <p:txBody>
          <a:bodyPr>
            <a:normAutofit/>
          </a:bodyPr>
          <a:lstStyle/>
          <a:p>
            <a:pPr marL="16928"/>
            <a:r>
              <a:rPr lang="de-DE" spc="-7" dirty="0"/>
              <a:t>Bereich </a:t>
            </a:r>
            <a:r>
              <a:rPr lang="de-DE" dirty="0"/>
              <a:t>III: Maschinenbau und</a:t>
            </a:r>
            <a:r>
              <a:rPr lang="de-DE" spc="-127" dirty="0"/>
              <a:t> </a:t>
            </a:r>
            <a:r>
              <a:rPr lang="de-DE" dirty="0"/>
              <a:t>Elektrotechnik</a:t>
            </a:r>
            <a:endParaRPr lang="de-DE" kern="0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" y="1770679"/>
            <a:ext cx="12188002" cy="4558312"/>
          </a:xfrm>
        </p:spPr>
      </p:pic>
      <p:sp>
        <p:nvSpPr>
          <p:cNvPr id="7" name="object 8">
            <a:extLst>
              <a:ext uri="{FF2B5EF4-FFF2-40B4-BE49-F238E27FC236}">
                <a16:creationId xmlns:a16="http://schemas.microsoft.com/office/drawing/2014/main" id="{5E73CBBA-2AE6-4FBA-AA6F-531B88850574}"/>
              </a:ext>
            </a:extLst>
          </p:cNvPr>
          <p:cNvSpPr txBox="1"/>
          <p:nvPr/>
        </p:nvSpPr>
        <p:spPr>
          <a:xfrm>
            <a:off x="6527867" y="1792666"/>
            <a:ext cx="5559592" cy="45858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sz="3000" b="1" spc="-7" dirty="0">
                <a:solidFill>
                  <a:srgbClr val="231F20"/>
                </a:solidFill>
                <a:latin typeface="Arial"/>
                <a:cs typeface="Arial"/>
              </a:rPr>
              <a:t>32</a:t>
            </a:r>
            <a:r>
              <a:rPr sz="3000" b="1" spc="-1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231F20"/>
                </a:solidFill>
                <a:latin typeface="Arial"/>
                <a:cs typeface="Arial"/>
              </a:rPr>
              <a:t>Institute/Einrichtungen</a:t>
            </a:r>
            <a:endParaRPr sz="3000" dirty="0">
              <a:latin typeface="Arial"/>
              <a:cs typeface="Arial"/>
            </a:endParaRPr>
          </a:p>
          <a:p>
            <a:pPr marL="16928">
              <a:spcBef>
                <a:spcPts val="593"/>
              </a:spcBef>
            </a:pPr>
            <a:r>
              <a:rPr lang="de-DE" sz="2100" b="1" spc="-7" dirty="0">
                <a:solidFill>
                  <a:srgbClr val="231F20"/>
                </a:solidFill>
                <a:latin typeface="Arial"/>
                <a:cs typeface="Arial"/>
              </a:rPr>
              <a:t>2.270 </a:t>
            </a:r>
            <a:r>
              <a:rPr sz="2100" b="1" spc="-7" dirty="0" err="1">
                <a:solidFill>
                  <a:srgbClr val="231F20"/>
                </a:solidFill>
                <a:latin typeface="Arial"/>
                <a:cs typeface="Arial"/>
              </a:rPr>
              <a:t>Beschäftigte</a:t>
            </a:r>
            <a:endParaRPr lang="de-DE" sz="1400" b="1" spc="-7" dirty="0">
              <a:solidFill>
                <a:srgbClr val="231F20"/>
              </a:solidFill>
              <a:latin typeface="Arial"/>
              <a:cs typeface="Arial"/>
            </a:endParaRPr>
          </a:p>
          <a:p>
            <a:pPr marL="16928">
              <a:spcBef>
                <a:spcPts val="593"/>
              </a:spcBef>
            </a:pPr>
            <a:endParaRPr sz="1400" dirty="0">
              <a:latin typeface="Arial"/>
              <a:cs typeface="Arial"/>
            </a:endParaRPr>
          </a:p>
          <a:p>
            <a:pPr marL="16928">
              <a:tabLst>
                <a:tab pos="327554" algn="l"/>
              </a:tabLst>
            </a:pPr>
            <a:r>
              <a:rPr lang="de-DE" sz="3000" b="1" spc="-13" dirty="0">
                <a:solidFill>
                  <a:srgbClr val="231F20"/>
                </a:solidFill>
                <a:latin typeface="Arial"/>
                <a:cs typeface="Arial"/>
              </a:rPr>
              <a:t>2 </a:t>
            </a:r>
            <a:r>
              <a:rPr sz="3000" b="1" spc="-13" dirty="0">
                <a:solidFill>
                  <a:srgbClr val="231F20"/>
                </a:solidFill>
                <a:latin typeface="Arial"/>
                <a:cs typeface="Arial"/>
              </a:rPr>
              <a:t>KIT-</a:t>
            </a:r>
            <a:r>
              <a:rPr sz="3000" b="1" spc="-13" dirty="0" err="1">
                <a:solidFill>
                  <a:srgbClr val="231F20"/>
                </a:solidFill>
                <a:latin typeface="Arial"/>
                <a:cs typeface="Arial"/>
              </a:rPr>
              <a:t>Fakultäten</a:t>
            </a:r>
            <a:r>
              <a:rPr lang="de-DE" sz="3000" spc="-13" dirty="0">
                <a:latin typeface="Arial"/>
                <a:cs typeface="Arial"/>
              </a:rPr>
              <a:t> </a:t>
            </a:r>
          </a:p>
          <a:p>
            <a:pPr marL="397804" indent="-380876">
              <a:buFont typeface="Wingdings" panose="05000000000000000000" pitchFamily="2" charset="2"/>
              <a:buChar char="§"/>
              <a:tabLst>
                <a:tab pos="327554" algn="l"/>
              </a:tabLst>
            </a:pPr>
            <a:r>
              <a:rPr lang="de-DE" sz="2100" b="1" dirty="0">
                <a:solidFill>
                  <a:srgbClr val="231F20"/>
                </a:solidFill>
                <a:latin typeface="Arial"/>
                <a:cs typeface="Arial"/>
              </a:rPr>
              <a:t>Elektrotechnik und Informationstechnik</a:t>
            </a:r>
          </a:p>
          <a:p>
            <a:pPr marL="397804" indent="-380876">
              <a:buFont typeface="Wingdings" panose="05000000000000000000" pitchFamily="2" charset="2"/>
              <a:buChar char="§"/>
              <a:tabLst>
                <a:tab pos="327554" algn="l"/>
              </a:tabLst>
            </a:pPr>
            <a:r>
              <a:rPr lang="de-DE" sz="2100" b="1" dirty="0">
                <a:solidFill>
                  <a:srgbClr val="231F20"/>
                </a:solidFill>
                <a:latin typeface="Arial"/>
                <a:cs typeface="Arial"/>
              </a:rPr>
              <a:t>Maschinenbau</a:t>
            </a:r>
            <a:r>
              <a:rPr lang="de-DE" sz="2100" dirty="0">
                <a:latin typeface="Arial"/>
                <a:cs typeface="Arial"/>
              </a:rPr>
              <a:t> </a:t>
            </a:r>
            <a:endParaRPr lang="de-DE" sz="1400" dirty="0">
              <a:latin typeface="Arial"/>
              <a:cs typeface="Arial"/>
            </a:endParaRPr>
          </a:p>
          <a:p>
            <a:pPr marL="16928">
              <a:tabLst>
                <a:tab pos="327554" algn="l"/>
              </a:tabLst>
            </a:pPr>
            <a:endParaRPr lang="de-DE" sz="1400" dirty="0">
              <a:latin typeface="Arial"/>
              <a:cs typeface="Arial"/>
            </a:endParaRPr>
          </a:p>
          <a:p>
            <a:pPr marL="16928">
              <a:tabLst>
                <a:tab pos="327554" algn="l"/>
              </a:tabLst>
            </a:pPr>
            <a:r>
              <a:rPr lang="de-DE" sz="3000" b="1" spc="-7" dirty="0">
                <a:solidFill>
                  <a:srgbClr val="231F20"/>
                </a:solidFill>
                <a:latin typeface="Arial"/>
                <a:cs typeface="Arial"/>
              </a:rPr>
              <a:t>3 </a:t>
            </a:r>
            <a:r>
              <a:rPr sz="3000" b="1" spc="-7" dirty="0">
                <a:solidFill>
                  <a:srgbClr val="231F20"/>
                </a:solidFill>
                <a:latin typeface="Arial"/>
                <a:cs typeface="Arial"/>
              </a:rPr>
              <a:t>Helmholtz-</a:t>
            </a:r>
            <a:r>
              <a:rPr sz="3000" b="1" spc="-7" dirty="0" err="1">
                <a:solidFill>
                  <a:srgbClr val="231F20"/>
                </a:solidFill>
                <a:latin typeface="Arial"/>
                <a:cs typeface="Arial"/>
              </a:rPr>
              <a:t>Programme</a:t>
            </a:r>
            <a:r>
              <a:rPr lang="de-DE" sz="3000" dirty="0">
                <a:latin typeface="Arial"/>
                <a:cs typeface="Arial"/>
              </a:rPr>
              <a:t> </a:t>
            </a:r>
          </a:p>
          <a:p>
            <a:pPr marL="397804" indent="-380876">
              <a:lnSpc>
                <a:spcPts val="2520"/>
              </a:lnSpc>
              <a:buFont typeface="Wingdings" panose="05000000000000000000" pitchFamily="2" charset="2"/>
              <a:buChar char="§"/>
              <a:tabLst>
                <a:tab pos="327554" algn="l"/>
              </a:tabLst>
            </a:pPr>
            <a:r>
              <a:rPr lang="de-DE" sz="2100" b="1" spc="-7" dirty="0">
                <a:solidFill>
                  <a:srgbClr val="231F20"/>
                </a:solidFill>
                <a:latin typeface="Arial"/>
                <a:cs typeface="Arial"/>
              </a:rPr>
              <a:t>Kernfusion (FUSION)</a:t>
            </a:r>
          </a:p>
          <a:p>
            <a:pPr marL="397804" indent="-380876">
              <a:lnSpc>
                <a:spcPts val="2520"/>
              </a:lnSpc>
              <a:buFont typeface="Wingdings" panose="05000000000000000000" pitchFamily="2" charset="2"/>
              <a:buChar char="§"/>
              <a:tabLst>
                <a:tab pos="327554" algn="l"/>
              </a:tabLst>
            </a:pPr>
            <a:r>
              <a:rPr lang="de-DE" sz="2100" b="1" spc="-7" dirty="0">
                <a:solidFill>
                  <a:srgbClr val="231F20"/>
                </a:solidFill>
                <a:latin typeface="Arial"/>
                <a:cs typeface="Arial"/>
              </a:rPr>
              <a:t>Nukleare Entsorgung, Sicherheit und Strahlenforschung (NUSAFE)</a:t>
            </a:r>
          </a:p>
          <a:p>
            <a:pPr marL="397804" indent="-380876">
              <a:lnSpc>
                <a:spcPts val="2520"/>
              </a:lnSpc>
              <a:buFont typeface="Wingdings" panose="05000000000000000000" pitchFamily="2" charset="2"/>
              <a:buChar char="§"/>
              <a:tabLst>
                <a:tab pos="327554" algn="l"/>
              </a:tabLst>
            </a:pPr>
            <a:r>
              <a:rPr lang="de-DE" sz="2100" b="1" spc="-7" dirty="0">
                <a:solidFill>
                  <a:srgbClr val="231F20"/>
                </a:solidFill>
                <a:latin typeface="Arial"/>
                <a:cs typeface="Arial"/>
              </a:rPr>
              <a:t>Materialien und Technologien für die Energiewende (MTET)</a:t>
            </a:r>
            <a:endParaRPr sz="2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959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32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78956"/>
          </a:xfrm>
        </p:spPr>
        <p:txBody>
          <a:bodyPr>
            <a:normAutofit/>
          </a:bodyPr>
          <a:lstStyle/>
          <a:p>
            <a:pPr marL="16928"/>
            <a:r>
              <a:rPr lang="de-DE" spc="-7" dirty="0"/>
              <a:t>Bereich </a:t>
            </a:r>
            <a:r>
              <a:rPr lang="de-DE" spc="-53" dirty="0"/>
              <a:t>IV: </a:t>
            </a:r>
            <a:r>
              <a:rPr lang="de-DE" spc="-7" dirty="0"/>
              <a:t>Natürliche </a:t>
            </a:r>
            <a:r>
              <a:rPr lang="de-DE" dirty="0"/>
              <a:t>und gebaute</a:t>
            </a:r>
            <a:r>
              <a:rPr lang="de-DE" spc="-47" dirty="0"/>
              <a:t> </a:t>
            </a:r>
            <a:r>
              <a:rPr lang="de-DE" spc="-7" dirty="0"/>
              <a:t>Umwelt</a:t>
            </a:r>
            <a:endParaRPr lang="de-DE" kern="0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" y="1770679"/>
            <a:ext cx="12188002" cy="4558312"/>
          </a:xfrm>
        </p:spPr>
      </p:pic>
      <p:sp>
        <p:nvSpPr>
          <p:cNvPr id="7" name="object 8">
            <a:extLst>
              <a:ext uri="{FF2B5EF4-FFF2-40B4-BE49-F238E27FC236}">
                <a16:creationId xmlns:a16="http://schemas.microsoft.com/office/drawing/2014/main" id="{0A83F744-48C7-4413-AD69-5FFEFBF31B48}"/>
              </a:ext>
            </a:extLst>
          </p:cNvPr>
          <p:cNvSpPr txBox="1"/>
          <p:nvPr/>
        </p:nvSpPr>
        <p:spPr>
          <a:xfrm>
            <a:off x="6527867" y="1919408"/>
            <a:ext cx="5033408" cy="3898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sz="3000" b="1" spc="-7" dirty="0">
                <a:solidFill>
                  <a:srgbClr val="231F20"/>
                </a:solidFill>
                <a:latin typeface="Arial"/>
                <a:cs typeface="Arial"/>
              </a:rPr>
              <a:t>21 </a:t>
            </a:r>
            <a:r>
              <a:rPr sz="3000" b="1" dirty="0">
                <a:solidFill>
                  <a:srgbClr val="231F20"/>
                </a:solidFill>
                <a:latin typeface="Arial"/>
                <a:cs typeface="Arial"/>
              </a:rPr>
              <a:t>Institute/Einrichtungen</a:t>
            </a:r>
            <a:endParaRPr sz="3000" dirty="0">
              <a:latin typeface="Arial"/>
              <a:cs typeface="Arial"/>
            </a:endParaRPr>
          </a:p>
          <a:p>
            <a:pPr marL="16928">
              <a:spcBef>
                <a:spcPts val="593"/>
              </a:spcBef>
            </a:pPr>
            <a:r>
              <a:rPr lang="de-DE" sz="2100" b="1" spc="-7" dirty="0">
                <a:solidFill>
                  <a:srgbClr val="231F20"/>
                </a:solidFill>
                <a:latin typeface="Arial"/>
                <a:cs typeface="Arial"/>
              </a:rPr>
              <a:t>1.000 </a:t>
            </a:r>
            <a:r>
              <a:rPr sz="2100" b="1" spc="-7" dirty="0" err="1">
                <a:solidFill>
                  <a:srgbClr val="231F20"/>
                </a:solidFill>
                <a:latin typeface="Arial"/>
                <a:cs typeface="Arial"/>
              </a:rPr>
              <a:t>Beschäftigte</a:t>
            </a:r>
            <a:endParaRPr lang="de-DE" sz="2100" b="1" spc="-7" dirty="0">
              <a:solidFill>
                <a:srgbClr val="231F20"/>
              </a:solidFill>
              <a:latin typeface="Arial"/>
              <a:cs typeface="Arial"/>
            </a:endParaRPr>
          </a:p>
          <a:p>
            <a:pPr marL="16928">
              <a:spcBef>
                <a:spcPts val="593"/>
              </a:spcBef>
            </a:pPr>
            <a:endParaRPr sz="2100" dirty="0">
              <a:latin typeface="Arial"/>
              <a:cs typeface="Arial"/>
            </a:endParaRPr>
          </a:p>
          <a:p>
            <a:pPr marL="16928">
              <a:tabLst>
                <a:tab pos="327554" algn="l"/>
              </a:tabLst>
            </a:pPr>
            <a:r>
              <a:rPr lang="de-DE" sz="3000" b="1" spc="-13" dirty="0">
                <a:solidFill>
                  <a:srgbClr val="231F20"/>
                </a:solidFill>
                <a:latin typeface="Arial"/>
                <a:cs typeface="Arial"/>
              </a:rPr>
              <a:t>2 </a:t>
            </a:r>
            <a:r>
              <a:rPr sz="3000" b="1" spc="-13" dirty="0">
                <a:solidFill>
                  <a:srgbClr val="231F20"/>
                </a:solidFill>
                <a:latin typeface="Arial"/>
                <a:cs typeface="Arial"/>
              </a:rPr>
              <a:t>KIT-</a:t>
            </a:r>
            <a:r>
              <a:rPr sz="3000" b="1" spc="-13" dirty="0" err="1">
                <a:solidFill>
                  <a:srgbClr val="231F20"/>
                </a:solidFill>
                <a:latin typeface="Arial"/>
                <a:cs typeface="Arial"/>
              </a:rPr>
              <a:t>Fakultäten</a:t>
            </a:r>
            <a:r>
              <a:rPr lang="de-DE" sz="3000" spc="-13" dirty="0">
                <a:latin typeface="Arial"/>
                <a:cs typeface="Arial"/>
              </a:rPr>
              <a:t> </a:t>
            </a:r>
          </a:p>
          <a:p>
            <a:pPr marL="397804" indent="-380876">
              <a:buFont typeface="Wingdings" panose="05000000000000000000" pitchFamily="2" charset="2"/>
              <a:buChar char="§"/>
              <a:tabLst>
                <a:tab pos="327554" algn="l"/>
              </a:tabLst>
            </a:pPr>
            <a:r>
              <a:rPr lang="de-DE" sz="2100" b="1" dirty="0">
                <a:solidFill>
                  <a:srgbClr val="231F20"/>
                </a:solidFill>
                <a:latin typeface="Arial"/>
                <a:cs typeface="Arial"/>
              </a:rPr>
              <a:t>Architektur</a:t>
            </a:r>
          </a:p>
          <a:p>
            <a:pPr marL="397804" indent="-380876">
              <a:buFont typeface="Wingdings" panose="05000000000000000000" pitchFamily="2" charset="2"/>
              <a:buChar char="§"/>
              <a:tabLst>
                <a:tab pos="327554" algn="l"/>
              </a:tabLst>
            </a:pPr>
            <a:r>
              <a:rPr lang="de-DE" sz="2100" b="1" dirty="0">
                <a:solidFill>
                  <a:srgbClr val="231F20"/>
                </a:solidFill>
                <a:latin typeface="Arial"/>
                <a:cs typeface="Arial"/>
              </a:rPr>
              <a:t>Bauingenieur-, Geo- und Umweltwissenschaften</a:t>
            </a:r>
            <a:endParaRPr lang="de-DE" sz="2100" dirty="0">
              <a:latin typeface="Arial"/>
              <a:cs typeface="Arial"/>
            </a:endParaRPr>
          </a:p>
          <a:p>
            <a:pPr marL="16928">
              <a:tabLst>
                <a:tab pos="327554" algn="l"/>
              </a:tabLst>
            </a:pPr>
            <a:endParaRPr lang="de-DE" sz="2100" dirty="0">
              <a:latin typeface="Arial"/>
              <a:cs typeface="Arial"/>
            </a:endParaRPr>
          </a:p>
          <a:p>
            <a:pPr marL="16928">
              <a:tabLst>
                <a:tab pos="327554" algn="l"/>
              </a:tabLst>
            </a:pPr>
            <a:r>
              <a:rPr lang="de-DE" sz="3000" b="1" spc="-7" dirty="0">
                <a:solidFill>
                  <a:srgbClr val="231F20"/>
                </a:solidFill>
                <a:latin typeface="Arial"/>
                <a:cs typeface="Arial"/>
              </a:rPr>
              <a:t>1 </a:t>
            </a:r>
            <a:r>
              <a:rPr sz="3000" b="1" spc="-7" dirty="0">
                <a:solidFill>
                  <a:srgbClr val="231F20"/>
                </a:solidFill>
                <a:latin typeface="Arial"/>
                <a:cs typeface="Arial"/>
              </a:rPr>
              <a:t>Helmholtz-</a:t>
            </a:r>
            <a:r>
              <a:rPr sz="3000" b="1" spc="-7" dirty="0" err="1">
                <a:solidFill>
                  <a:srgbClr val="231F20"/>
                </a:solidFill>
                <a:latin typeface="Arial"/>
                <a:cs typeface="Arial"/>
              </a:rPr>
              <a:t>Programm</a:t>
            </a:r>
            <a:r>
              <a:rPr lang="de-DE" sz="3000" dirty="0">
                <a:latin typeface="Arial"/>
                <a:cs typeface="Arial"/>
              </a:rPr>
              <a:t> </a:t>
            </a:r>
          </a:p>
          <a:p>
            <a:pPr marL="397804" indent="-380876">
              <a:buFont typeface="Wingdings" panose="05000000000000000000" pitchFamily="2" charset="2"/>
              <a:buChar char="§"/>
              <a:tabLst>
                <a:tab pos="327554" algn="l"/>
              </a:tabLst>
            </a:pPr>
            <a:r>
              <a:rPr lang="de-DE" sz="2100" b="1" spc="-7" dirty="0">
                <a:solidFill>
                  <a:srgbClr val="231F20"/>
                </a:solidFill>
                <a:latin typeface="Arial"/>
                <a:cs typeface="Arial"/>
              </a:rPr>
              <a:t>Changing Earth</a:t>
            </a:r>
            <a:endParaRPr sz="2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8237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33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69902"/>
          </a:xfrm>
        </p:spPr>
        <p:txBody>
          <a:bodyPr>
            <a:normAutofit/>
          </a:bodyPr>
          <a:lstStyle/>
          <a:p>
            <a:pPr marL="16928"/>
            <a:r>
              <a:rPr lang="de-DE" spc="-7" dirty="0"/>
              <a:t>Bereich </a:t>
            </a:r>
            <a:r>
              <a:rPr lang="de-DE" spc="-73" dirty="0"/>
              <a:t>V: </a:t>
            </a:r>
            <a:r>
              <a:rPr lang="de-DE" dirty="0"/>
              <a:t>Physik und</a:t>
            </a:r>
            <a:r>
              <a:rPr lang="de-DE" spc="-47" dirty="0"/>
              <a:t> </a:t>
            </a:r>
            <a:r>
              <a:rPr lang="de-DE" dirty="0"/>
              <a:t>Mathematik</a:t>
            </a:r>
            <a:endParaRPr lang="de-DE" kern="0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" y="1770679"/>
            <a:ext cx="12188002" cy="4558312"/>
          </a:xfrm>
        </p:spPr>
      </p:pic>
      <p:sp>
        <p:nvSpPr>
          <p:cNvPr id="7" name="object 8">
            <a:extLst>
              <a:ext uri="{FF2B5EF4-FFF2-40B4-BE49-F238E27FC236}">
                <a16:creationId xmlns:a16="http://schemas.microsoft.com/office/drawing/2014/main" id="{232856D1-B365-4F0F-8843-7E7636CCE21B}"/>
              </a:ext>
            </a:extLst>
          </p:cNvPr>
          <p:cNvSpPr txBox="1"/>
          <p:nvPr/>
        </p:nvSpPr>
        <p:spPr>
          <a:xfrm>
            <a:off x="6527869" y="1792665"/>
            <a:ext cx="5376131" cy="46935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sz="3000" b="1" spc="-7" dirty="0">
                <a:solidFill>
                  <a:srgbClr val="231F20"/>
                </a:solidFill>
                <a:latin typeface="Arial"/>
                <a:cs typeface="Arial"/>
              </a:rPr>
              <a:t>21</a:t>
            </a:r>
            <a:r>
              <a:rPr sz="3000" b="1" spc="-1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231F20"/>
                </a:solidFill>
                <a:latin typeface="Arial"/>
                <a:cs typeface="Arial"/>
              </a:rPr>
              <a:t>Institute/Einrichtungen</a:t>
            </a:r>
            <a:endParaRPr sz="3000" dirty="0">
              <a:latin typeface="Arial"/>
              <a:cs typeface="Arial"/>
            </a:endParaRPr>
          </a:p>
          <a:p>
            <a:pPr marL="16928">
              <a:spcBef>
                <a:spcPts val="593"/>
              </a:spcBef>
            </a:pPr>
            <a:r>
              <a:rPr lang="de-DE" sz="2100" b="1" spc="-7" dirty="0">
                <a:solidFill>
                  <a:srgbClr val="231F20"/>
                </a:solidFill>
                <a:latin typeface="Arial"/>
                <a:cs typeface="Arial"/>
              </a:rPr>
              <a:t>1.120 </a:t>
            </a:r>
            <a:r>
              <a:rPr sz="2100" b="1" spc="-7" dirty="0" err="1">
                <a:solidFill>
                  <a:srgbClr val="231F20"/>
                </a:solidFill>
                <a:latin typeface="Arial"/>
                <a:cs typeface="Arial"/>
              </a:rPr>
              <a:t>Beschäftigte</a:t>
            </a:r>
            <a:endParaRPr lang="de-DE" sz="2100" b="1" spc="-7" dirty="0">
              <a:solidFill>
                <a:srgbClr val="231F20"/>
              </a:solidFill>
              <a:latin typeface="Arial"/>
              <a:cs typeface="Arial"/>
            </a:endParaRPr>
          </a:p>
          <a:p>
            <a:pPr marL="16928">
              <a:spcBef>
                <a:spcPts val="593"/>
              </a:spcBef>
            </a:pPr>
            <a:endParaRPr sz="1400" dirty="0">
              <a:latin typeface="Arial"/>
              <a:cs typeface="Arial"/>
            </a:endParaRPr>
          </a:p>
          <a:p>
            <a:pPr marL="16928">
              <a:tabLst>
                <a:tab pos="327554" algn="l"/>
              </a:tabLst>
            </a:pPr>
            <a:r>
              <a:rPr lang="de-DE" sz="3000" b="1" spc="-13" dirty="0">
                <a:solidFill>
                  <a:srgbClr val="231F20"/>
                </a:solidFill>
                <a:latin typeface="Arial"/>
                <a:cs typeface="Arial"/>
              </a:rPr>
              <a:t>2 </a:t>
            </a:r>
            <a:r>
              <a:rPr sz="3000" b="1" spc="-13" dirty="0">
                <a:solidFill>
                  <a:srgbClr val="231F20"/>
                </a:solidFill>
                <a:latin typeface="Arial"/>
                <a:cs typeface="Arial"/>
              </a:rPr>
              <a:t>KIT-</a:t>
            </a:r>
            <a:r>
              <a:rPr sz="3000" b="1" spc="-13" dirty="0" err="1">
                <a:solidFill>
                  <a:srgbClr val="231F20"/>
                </a:solidFill>
                <a:latin typeface="Arial"/>
                <a:cs typeface="Arial"/>
              </a:rPr>
              <a:t>Fakultäten</a:t>
            </a:r>
            <a:r>
              <a:rPr lang="de-DE" sz="3000" spc="-13" dirty="0">
                <a:latin typeface="Arial"/>
                <a:cs typeface="Arial"/>
              </a:rPr>
              <a:t> </a:t>
            </a:r>
          </a:p>
          <a:p>
            <a:pPr marL="397804" indent="-380876">
              <a:buFont typeface="Wingdings" panose="05000000000000000000" pitchFamily="2" charset="2"/>
              <a:buChar char="§"/>
              <a:tabLst>
                <a:tab pos="327554" algn="l"/>
              </a:tabLst>
            </a:pPr>
            <a:r>
              <a:rPr lang="de-DE" sz="2100" b="1" dirty="0">
                <a:solidFill>
                  <a:srgbClr val="231F20"/>
                </a:solidFill>
                <a:latin typeface="Arial"/>
                <a:cs typeface="Arial"/>
              </a:rPr>
              <a:t>Mathematik</a:t>
            </a:r>
          </a:p>
          <a:p>
            <a:pPr marL="397804" indent="-380876">
              <a:buFont typeface="Wingdings" panose="05000000000000000000" pitchFamily="2" charset="2"/>
              <a:buChar char="§"/>
              <a:tabLst>
                <a:tab pos="327554" algn="l"/>
              </a:tabLst>
            </a:pPr>
            <a:r>
              <a:rPr lang="de-DE" sz="2100" b="1" dirty="0">
                <a:solidFill>
                  <a:srgbClr val="231F20"/>
                </a:solidFill>
                <a:latin typeface="Arial"/>
                <a:cs typeface="Arial"/>
              </a:rPr>
              <a:t>Physik</a:t>
            </a:r>
            <a:endParaRPr lang="de-DE" sz="1400" dirty="0">
              <a:latin typeface="Arial"/>
              <a:cs typeface="Arial"/>
            </a:endParaRPr>
          </a:p>
          <a:p>
            <a:pPr marL="16928">
              <a:tabLst>
                <a:tab pos="327554" algn="l"/>
              </a:tabLst>
            </a:pPr>
            <a:endParaRPr lang="de-DE" sz="1400" dirty="0">
              <a:latin typeface="Arial"/>
              <a:cs typeface="Arial"/>
            </a:endParaRPr>
          </a:p>
          <a:p>
            <a:pPr marL="16928">
              <a:tabLst>
                <a:tab pos="327554" algn="l"/>
              </a:tabLst>
            </a:pPr>
            <a:r>
              <a:rPr lang="de-DE" sz="3000" b="1" spc="-7" dirty="0">
                <a:solidFill>
                  <a:srgbClr val="231F20"/>
                </a:solidFill>
                <a:latin typeface="Arial"/>
                <a:cs typeface="Arial"/>
              </a:rPr>
              <a:t>3 </a:t>
            </a:r>
            <a:r>
              <a:rPr sz="3000" b="1" spc="-7" dirty="0">
                <a:solidFill>
                  <a:srgbClr val="231F20"/>
                </a:solidFill>
                <a:latin typeface="Arial"/>
                <a:cs typeface="Arial"/>
              </a:rPr>
              <a:t>Helmholtz-</a:t>
            </a:r>
            <a:r>
              <a:rPr sz="3000" b="1" spc="-7" dirty="0" err="1">
                <a:solidFill>
                  <a:srgbClr val="231F20"/>
                </a:solidFill>
                <a:latin typeface="Arial"/>
                <a:cs typeface="Arial"/>
              </a:rPr>
              <a:t>Programme</a:t>
            </a:r>
            <a:r>
              <a:rPr lang="de-DE" sz="3000" dirty="0">
                <a:latin typeface="Arial"/>
                <a:cs typeface="Arial"/>
              </a:rPr>
              <a:t> </a:t>
            </a:r>
          </a:p>
          <a:p>
            <a:pPr marL="397804" indent="-380876">
              <a:buFont typeface="Wingdings" panose="05000000000000000000" pitchFamily="2" charset="2"/>
              <a:buChar char="§"/>
              <a:tabLst>
                <a:tab pos="327554" algn="l"/>
              </a:tabLst>
            </a:pPr>
            <a:r>
              <a:rPr lang="de-DE" sz="2100" b="1" spc="-7" dirty="0">
                <a:solidFill>
                  <a:srgbClr val="231F20"/>
                </a:solidFill>
                <a:latin typeface="Arial"/>
                <a:cs typeface="Arial"/>
              </a:rPr>
              <a:t>Materie und Technologien (MT)</a:t>
            </a:r>
          </a:p>
          <a:p>
            <a:pPr marL="397804" indent="-380876">
              <a:buFont typeface="Wingdings" panose="05000000000000000000" pitchFamily="2" charset="2"/>
              <a:buChar char="§"/>
              <a:tabLst>
                <a:tab pos="327554" algn="l"/>
              </a:tabLst>
            </a:pPr>
            <a:r>
              <a:rPr lang="de-DE" sz="2100" b="1" spc="-7" dirty="0">
                <a:solidFill>
                  <a:srgbClr val="231F20"/>
                </a:solidFill>
                <a:latin typeface="Arial"/>
                <a:cs typeface="Arial"/>
              </a:rPr>
              <a:t>Materie und Universum (MU)</a:t>
            </a:r>
          </a:p>
          <a:p>
            <a:pPr marL="397804" indent="-380876">
              <a:buFont typeface="Wingdings" panose="05000000000000000000" pitchFamily="2" charset="2"/>
              <a:buChar char="§"/>
              <a:tabLst>
                <a:tab pos="327554" algn="l"/>
              </a:tabLst>
            </a:pPr>
            <a:r>
              <a:rPr lang="de-DE" sz="2100" b="1" spc="-7" dirty="0">
                <a:solidFill>
                  <a:srgbClr val="231F20"/>
                </a:solidFill>
                <a:latin typeface="Arial"/>
                <a:cs typeface="Arial"/>
              </a:rPr>
              <a:t>Von Materie zu Materialien und Leben (MML)</a:t>
            </a:r>
          </a:p>
          <a:p>
            <a:pPr marL="16928">
              <a:tabLst>
                <a:tab pos="327554" algn="l"/>
              </a:tabLst>
            </a:pPr>
            <a:r>
              <a:rPr lang="de-DE" sz="2100" b="1" i="1" spc="-7" dirty="0">
                <a:solidFill>
                  <a:srgbClr val="231F20"/>
                </a:solidFill>
                <a:latin typeface="Arial"/>
                <a:cs typeface="Arial"/>
              </a:rPr>
              <a:t>+ Forschungsgroßgerät </a:t>
            </a:r>
            <a:r>
              <a:rPr lang="de-DE" sz="2100" b="1" i="1" spc="-7" dirty="0" err="1">
                <a:solidFill>
                  <a:srgbClr val="231F20"/>
                </a:solidFill>
                <a:latin typeface="Arial"/>
                <a:cs typeface="Arial"/>
              </a:rPr>
              <a:t>GridKA</a:t>
            </a:r>
            <a:endParaRPr sz="21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0448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5B21-B324-434D-ABB6-684CB6180B3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34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60849"/>
          </a:xfrm>
        </p:spPr>
        <p:txBody>
          <a:bodyPr>
            <a:normAutofit/>
          </a:bodyPr>
          <a:lstStyle/>
          <a:p>
            <a:r>
              <a:rPr lang="de-DE" spc="-7" dirty="0"/>
              <a:t>Forschungsinfrastrukturen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05964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35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60849"/>
          </a:xfrm>
        </p:spPr>
        <p:txBody>
          <a:bodyPr>
            <a:normAutofit/>
          </a:bodyPr>
          <a:lstStyle/>
          <a:p>
            <a:pPr marL="16928"/>
            <a:r>
              <a:rPr lang="de-DE" spc="-7" dirty="0"/>
              <a:t>Akustik-Allrad-Rollen-Prüfstand</a:t>
            </a:r>
            <a:endParaRPr lang="de-DE" kern="0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" y="1770679"/>
            <a:ext cx="12188002" cy="4558312"/>
          </a:xfrm>
        </p:spPr>
      </p:pic>
    </p:spTree>
    <p:extLst>
      <p:ext uri="{BB962C8B-B14F-4D97-AF65-F5344CB8AC3E}">
        <p14:creationId xmlns:p14="http://schemas.microsoft.com/office/powerpoint/2010/main" val="33384179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36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60849"/>
          </a:xfrm>
        </p:spPr>
        <p:txBody>
          <a:bodyPr>
            <a:normAutofit/>
          </a:bodyPr>
          <a:lstStyle/>
          <a:p>
            <a:pPr marL="16928"/>
            <a:r>
              <a:rPr lang="de-DE" spc="-7" dirty="0"/>
              <a:t>Carbon Cycle Lab</a:t>
            </a:r>
            <a:endParaRPr lang="de-DE" kern="0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" y="1770679"/>
            <a:ext cx="12187998" cy="4558310"/>
          </a:xfrm>
        </p:spPr>
      </p:pic>
    </p:spTree>
    <p:extLst>
      <p:ext uri="{BB962C8B-B14F-4D97-AF65-F5344CB8AC3E}">
        <p14:creationId xmlns:p14="http://schemas.microsoft.com/office/powerpoint/2010/main" val="16337391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37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78956"/>
          </a:xfrm>
        </p:spPr>
        <p:txBody>
          <a:bodyPr>
            <a:normAutofit/>
          </a:bodyPr>
          <a:lstStyle/>
          <a:p>
            <a:pPr marL="16928"/>
            <a:r>
              <a:rPr lang="de-DE" dirty="0"/>
              <a:t>Energy Lab</a:t>
            </a:r>
            <a:r>
              <a:rPr lang="de-DE" spc="-133" dirty="0"/>
              <a:t> </a:t>
            </a:r>
            <a:r>
              <a:rPr lang="de-DE" spc="-7" dirty="0"/>
              <a:t>2.0</a:t>
            </a:r>
            <a:endParaRPr lang="de-DE" kern="0" dirty="0"/>
          </a:p>
        </p:txBody>
      </p:sp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25558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38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69902"/>
          </a:xfrm>
        </p:spPr>
        <p:txBody>
          <a:bodyPr>
            <a:normAutofit/>
          </a:bodyPr>
          <a:lstStyle/>
          <a:p>
            <a:pPr marL="16928"/>
            <a:r>
              <a:rPr lang="de-DE" dirty="0"/>
              <a:t>Hochleistungsrechner (</a:t>
            </a:r>
            <a:r>
              <a:rPr lang="de-DE" dirty="0" err="1"/>
              <a:t>HoreKa</a:t>
            </a:r>
            <a:r>
              <a:rPr lang="de-DE" dirty="0"/>
              <a:t>)</a:t>
            </a:r>
            <a:endParaRPr lang="de-DE" kern="0" dirty="0"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1750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39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78956"/>
          </a:xfrm>
        </p:spPr>
        <p:txBody>
          <a:bodyPr>
            <a:normAutofit/>
          </a:bodyPr>
          <a:lstStyle/>
          <a:p>
            <a:pPr marL="16928"/>
            <a:r>
              <a:rPr lang="de-DE" spc="-27" dirty="0"/>
              <a:t>Gesamtfahrzeugprüfstand</a:t>
            </a:r>
            <a:endParaRPr lang="de-DE" kern="0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" y="1770679"/>
            <a:ext cx="12187985" cy="4558306"/>
          </a:xfrm>
        </p:spPr>
      </p:pic>
    </p:spTree>
    <p:extLst>
      <p:ext uri="{BB962C8B-B14F-4D97-AF65-F5344CB8AC3E}">
        <p14:creationId xmlns:p14="http://schemas.microsoft.com/office/powerpoint/2010/main" val="3603819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/>
          <p:nvPr/>
        </p:nvSpPr>
        <p:spPr bwMode="auto">
          <a:xfrm>
            <a:off x="540000" y="360000"/>
            <a:ext cx="9655043" cy="472090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804">
              <a:defRPr/>
            </a:pPr>
            <a:r>
              <a:rPr lang="en-US" sz="2932" kern="0" dirty="0" err="1">
                <a:solidFill>
                  <a:prstClr val="black"/>
                </a:solidFill>
                <a:latin typeface="Arial"/>
                <a:cs typeface="Arial"/>
              </a:rPr>
              <a:t>Wissenschaft</a:t>
            </a:r>
            <a:r>
              <a:rPr lang="en-US" sz="2932" kern="0" dirty="0">
                <a:solidFill>
                  <a:prstClr val="black"/>
                </a:solidFill>
                <a:latin typeface="Arial"/>
                <a:cs typeface="Arial"/>
              </a:rPr>
              <a:t> an </a:t>
            </a:r>
            <a:r>
              <a:rPr lang="en-US" sz="2932" kern="0" dirty="0" err="1">
                <a:solidFill>
                  <a:prstClr val="black"/>
                </a:solidFill>
                <a:latin typeface="Arial"/>
                <a:cs typeface="Arial"/>
              </a:rPr>
              <a:t>sechs</a:t>
            </a:r>
            <a:r>
              <a:rPr lang="en-US" sz="2932" kern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932" kern="0" dirty="0" err="1">
                <a:solidFill>
                  <a:prstClr val="black"/>
                </a:solidFill>
                <a:latin typeface="Arial"/>
                <a:cs typeface="Arial"/>
              </a:rPr>
              <a:t>Standorten</a:t>
            </a:r>
            <a:endParaRPr lang="de-DE" sz="2932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Textfeld 16"/>
          <p:cNvSpPr txBox="1"/>
          <p:nvPr/>
        </p:nvSpPr>
        <p:spPr bwMode="auto">
          <a:xfrm>
            <a:off x="481791" y="3405396"/>
            <a:ext cx="2415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>
              <a:defRPr/>
            </a:pPr>
            <a:r>
              <a:rPr lang="de-DE" sz="1400" b="1" kern="0">
                <a:solidFill>
                  <a:prstClr val="black"/>
                </a:solidFill>
                <a:latin typeface="Arial"/>
                <a:cs typeface="Arial"/>
              </a:rPr>
              <a:t>Campus Nord</a:t>
            </a:r>
            <a:endParaRPr sz="2399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Textfeld 17"/>
          <p:cNvSpPr txBox="1"/>
          <p:nvPr/>
        </p:nvSpPr>
        <p:spPr bwMode="auto">
          <a:xfrm>
            <a:off x="4358234" y="3405394"/>
            <a:ext cx="1456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>
              <a:defRPr/>
            </a:pPr>
            <a:r>
              <a:rPr lang="de-DE" sz="1400" b="1" kern="0">
                <a:solidFill>
                  <a:prstClr val="black"/>
                </a:solidFill>
                <a:latin typeface="Arial"/>
                <a:cs typeface="Arial"/>
              </a:rPr>
              <a:t>Campus Süd</a:t>
            </a:r>
            <a:endParaRPr sz="2399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Textfeld 18"/>
          <p:cNvSpPr txBox="1"/>
          <p:nvPr/>
        </p:nvSpPr>
        <p:spPr bwMode="auto">
          <a:xfrm>
            <a:off x="4358232" y="5983151"/>
            <a:ext cx="2611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>
              <a:defRPr/>
            </a:pPr>
            <a:r>
              <a:rPr lang="de-DE" sz="1400" b="1" kern="0">
                <a:solidFill>
                  <a:prstClr val="black"/>
                </a:solidFill>
                <a:latin typeface="Arial"/>
                <a:cs typeface="Arial"/>
              </a:rPr>
              <a:t>Campus Alpin</a:t>
            </a:r>
            <a:endParaRPr sz="2399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Textfeld 19"/>
          <p:cNvSpPr txBox="1"/>
          <p:nvPr/>
        </p:nvSpPr>
        <p:spPr bwMode="auto">
          <a:xfrm>
            <a:off x="8281731" y="5983150"/>
            <a:ext cx="3124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>
              <a:defRPr/>
            </a:pPr>
            <a:r>
              <a:rPr lang="de-DE" sz="1400" b="1" kern="0">
                <a:solidFill>
                  <a:prstClr val="black"/>
                </a:solidFill>
                <a:latin typeface="Arial"/>
                <a:cs typeface="Arial"/>
              </a:rPr>
              <a:t>Helmholtz Institut Ulm</a:t>
            </a:r>
            <a:endParaRPr sz="2399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Rechteck 20"/>
          <p:cNvSpPr/>
          <p:nvPr/>
        </p:nvSpPr>
        <p:spPr bwMode="auto">
          <a:xfrm>
            <a:off x="8276835" y="3405394"/>
            <a:ext cx="1239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de-DE" sz="1400" b="1" kern="0">
                <a:solidFill>
                  <a:prstClr val="black"/>
                </a:solidFill>
                <a:latin typeface="Arial"/>
                <a:cs typeface="Arial"/>
              </a:rPr>
              <a:t>Campus Ost</a:t>
            </a:r>
            <a:endParaRPr sz="2399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Textfeld 21"/>
          <p:cNvSpPr txBox="1"/>
          <p:nvPr/>
        </p:nvSpPr>
        <p:spPr bwMode="auto">
          <a:xfrm>
            <a:off x="499413" y="5983151"/>
            <a:ext cx="2611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>
              <a:defRPr/>
            </a:pPr>
            <a:r>
              <a:rPr lang="de-DE" sz="1400" b="1" kern="0">
                <a:solidFill>
                  <a:prstClr val="black"/>
                </a:solidFill>
                <a:latin typeface="Arial"/>
                <a:cs typeface="Arial"/>
              </a:rPr>
              <a:t>Campus West</a:t>
            </a:r>
            <a:endParaRPr sz="2399" kern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3" name="Picture 4" descr="E:\AblageCR\Kommunikation\Präsentationen\Standardpräsentationen\Fotos\CS Klein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451111" y="1247672"/>
            <a:ext cx="3095777" cy="2167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 descr="E:\AblageCR\Kommunikation\Präsentationen\Standardpräsentationen\Fotos\CN Klein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98261" y="1245318"/>
            <a:ext cx="3086210" cy="216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98261" y="3980438"/>
            <a:ext cx="3086210" cy="1996785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257238" y="3981883"/>
            <a:ext cx="3144064" cy="1995340"/>
          </a:xfrm>
          <a:prstGeom prst="rect">
            <a:avLst/>
          </a:prstGeom>
        </p:spPr>
      </p:pic>
      <p:pic>
        <p:nvPicPr>
          <p:cNvPr id="27" name="Picture 2" descr="https://upload.wikimedia.org/wikipedia/commons/3/3d/KIT-Campus-Ost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257238" y="1245318"/>
            <a:ext cx="3144064" cy="2169565"/>
          </a:xfrm>
          <a:prstGeom prst="rect">
            <a:avLst/>
          </a:prstGeom>
          <a:noFill/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451111" y="3981886"/>
            <a:ext cx="3095779" cy="1995340"/>
          </a:xfrm>
          <a:prstGeom prst="rect">
            <a:avLst/>
          </a:prstGeom>
        </p:spPr>
      </p:pic>
      <p:sp>
        <p:nvSpPr>
          <p:cNvPr id="15" name="Datumsplatzhalter 1">
            <a:extLst>
              <a:ext uri="{FF2B5EF4-FFF2-40B4-BE49-F238E27FC236}">
                <a16:creationId xmlns:a16="http://schemas.microsoft.com/office/drawing/2014/main" id="{15864488-F05C-4475-9077-E481E1FFB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 dirty="0"/>
          </a:p>
        </p:txBody>
      </p:sp>
      <p:sp>
        <p:nvSpPr>
          <p:cNvPr id="16" name="Foliennummernplatzhalter 2">
            <a:extLst>
              <a:ext uri="{FF2B5EF4-FFF2-40B4-BE49-F238E27FC236}">
                <a16:creationId xmlns:a16="http://schemas.microsoft.com/office/drawing/2014/main" id="{167D7DBB-50D1-49A9-9B7E-9CD11C44A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</p:spPr>
        <p:txBody>
          <a:bodyPr/>
          <a:lstStyle/>
          <a:p>
            <a:fld id="{61696EC4-B4CF-4701-AD06-A8439D6D8E12}" type="slidenum">
              <a:rPr lang="de-DE" smtClean="0"/>
              <a:t>4</a:t>
            </a:fld>
            <a:endParaRPr lang="de-DE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40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88009"/>
          </a:xfrm>
        </p:spPr>
        <p:txBody>
          <a:bodyPr>
            <a:normAutofit/>
          </a:bodyPr>
          <a:lstStyle/>
          <a:p>
            <a:pPr marL="16928"/>
            <a:r>
              <a:rPr lang="de-DE" dirty="0" err="1"/>
              <a:t>Grid</a:t>
            </a:r>
            <a:r>
              <a:rPr lang="de-DE" dirty="0"/>
              <a:t> </a:t>
            </a:r>
            <a:r>
              <a:rPr lang="de-DE" spc="-7" dirty="0"/>
              <a:t>Computing </a:t>
            </a:r>
            <a:r>
              <a:rPr lang="de-DE" spc="-7" dirty="0" err="1"/>
              <a:t>Centre</a:t>
            </a:r>
            <a:r>
              <a:rPr lang="de-DE" spc="-7" dirty="0"/>
              <a:t> Karlsruhe</a:t>
            </a:r>
            <a:r>
              <a:rPr lang="de-DE" spc="-100" dirty="0"/>
              <a:t> </a:t>
            </a:r>
            <a:r>
              <a:rPr lang="de-DE" dirty="0"/>
              <a:t>(</a:t>
            </a:r>
            <a:r>
              <a:rPr lang="de-DE" dirty="0" err="1"/>
              <a:t>GridKa</a:t>
            </a:r>
            <a:r>
              <a:rPr lang="de-DE" dirty="0"/>
              <a:t>)</a:t>
            </a:r>
            <a:endParaRPr lang="de-DE" kern="0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" y="1770679"/>
            <a:ext cx="12187992" cy="4558309"/>
          </a:xfrm>
        </p:spPr>
      </p:pic>
    </p:spTree>
    <p:extLst>
      <p:ext uri="{BB962C8B-B14F-4D97-AF65-F5344CB8AC3E}">
        <p14:creationId xmlns:p14="http://schemas.microsoft.com/office/powerpoint/2010/main" val="5109950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41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51795"/>
          </a:xfrm>
        </p:spPr>
        <p:txBody>
          <a:bodyPr>
            <a:normAutofit/>
          </a:bodyPr>
          <a:lstStyle/>
          <a:p>
            <a:pPr marL="16928"/>
            <a:r>
              <a:rPr lang="de-DE" spc="-7" dirty="0"/>
              <a:t>KARA </a:t>
            </a:r>
            <a:r>
              <a:rPr lang="de-DE" dirty="0"/>
              <a:t>Synchrotron </a:t>
            </a:r>
            <a:r>
              <a:rPr lang="de-DE" spc="-7" dirty="0"/>
              <a:t>Radiation</a:t>
            </a:r>
            <a:r>
              <a:rPr lang="de-DE" spc="-207" dirty="0"/>
              <a:t> </a:t>
            </a:r>
            <a:r>
              <a:rPr lang="de-DE" dirty="0"/>
              <a:t>Facility</a:t>
            </a:r>
            <a:endParaRPr lang="de-DE" kern="0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" y="1770679"/>
            <a:ext cx="12187998" cy="4558312"/>
          </a:xfrm>
        </p:spPr>
      </p:pic>
    </p:spTree>
    <p:extLst>
      <p:ext uri="{BB962C8B-B14F-4D97-AF65-F5344CB8AC3E}">
        <p14:creationId xmlns:p14="http://schemas.microsoft.com/office/powerpoint/2010/main" val="42894949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42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60849"/>
          </a:xfrm>
        </p:spPr>
        <p:txBody>
          <a:bodyPr>
            <a:normAutofit/>
          </a:bodyPr>
          <a:lstStyle/>
          <a:p>
            <a:pPr marL="16928"/>
            <a:r>
              <a:rPr lang="it-IT" spc="-7" dirty="0"/>
              <a:t>Karlsruhe Nano </a:t>
            </a:r>
            <a:r>
              <a:rPr lang="it-IT" dirty="0"/>
              <a:t>Micro Facility</a:t>
            </a:r>
            <a:r>
              <a:rPr lang="it-IT" spc="-113" dirty="0"/>
              <a:t> </a:t>
            </a:r>
            <a:r>
              <a:rPr lang="it-IT" dirty="0"/>
              <a:t>(</a:t>
            </a:r>
            <a:r>
              <a:rPr lang="it-IT" dirty="0" err="1"/>
              <a:t>KNMFi</a:t>
            </a:r>
            <a:r>
              <a:rPr lang="it-IT" dirty="0"/>
              <a:t>)</a:t>
            </a:r>
            <a:endParaRPr lang="de-DE" kern="0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" y="1770678"/>
            <a:ext cx="12187992" cy="4558308"/>
          </a:xfrm>
        </p:spPr>
      </p:pic>
    </p:spTree>
    <p:extLst>
      <p:ext uri="{BB962C8B-B14F-4D97-AF65-F5344CB8AC3E}">
        <p14:creationId xmlns:p14="http://schemas.microsoft.com/office/powerpoint/2010/main" val="10862431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43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78956"/>
          </a:xfrm>
        </p:spPr>
        <p:txBody>
          <a:bodyPr>
            <a:normAutofit/>
          </a:bodyPr>
          <a:lstStyle/>
          <a:p>
            <a:pPr marL="16928"/>
            <a:r>
              <a:rPr lang="de-DE" spc="-7" dirty="0"/>
              <a:t>Karlsruher Forschungsfabrik</a:t>
            </a:r>
            <a:endParaRPr lang="de-DE" kern="0" dirty="0"/>
          </a:p>
        </p:txBody>
      </p:sp>
      <p:pic>
        <p:nvPicPr>
          <p:cNvPr id="15" name="Bildplatzhalter 14">
            <a:extLst>
              <a:ext uri="{FF2B5EF4-FFF2-40B4-BE49-F238E27FC236}">
                <a16:creationId xmlns:a16="http://schemas.microsoft.com/office/drawing/2014/main" id="{3CF425F5-C7D2-4CC0-B2BC-F947EC81A7B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C7C0C83-183B-4D7E-90CB-D661ADFC93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3"/>
          <a:stretch/>
        </p:blipFill>
        <p:spPr>
          <a:xfrm>
            <a:off x="1881" y="1769864"/>
            <a:ext cx="12190119" cy="455831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91B4A42-EEDC-4F98-BBB4-91F27A4BE9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1562" y="5477691"/>
            <a:ext cx="1492976" cy="74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075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44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88009"/>
          </a:xfrm>
        </p:spPr>
        <p:txBody>
          <a:bodyPr>
            <a:normAutofit/>
          </a:bodyPr>
          <a:lstStyle/>
          <a:p>
            <a:pPr marL="16928"/>
            <a:r>
              <a:rPr lang="de-DE" spc="-7" dirty="0"/>
              <a:t>Karlsruhe </a:t>
            </a:r>
            <a:r>
              <a:rPr lang="de-DE" spc="-27" dirty="0"/>
              <a:t>Tritium </a:t>
            </a:r>
            <a:r>
              <a:rPr lang="de-DE" spc="-7" dirty="0"/>
              <a:t>Neutrino</a:t>
            </a:r>
            <a:r>
              <a:rPr lang="de-DE" spc="-73" dirty="0"/>
              <a:t> </a:t>
            </a:r>
            <a:r>
              <a:rPr lang="de-DE" dirty="0"/>
              <a:t>Experiment</a:t>
            </a:r>
            <a:endParaRPr lang="de-DE" kern="0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" y="1770678"/>
            <a:ext cx="12187988" cy="4558308"/>
          </a:xfrm>
        </p:spPr>
      </p:pic>
    </p:spTree>
    <p:extLst>
      <p:ext uri="{BB962C8B-B14F-4D97-AF65-F5344CB8AC3E}">
        <p14:creationId xmlns:p14="http://schemas.microsoft.com/office/powerpoint/2010/main" val="9866003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45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88009"/>
          </a:xfrm>
        </p:spPr>
        <p:txBody>
          <a:bodyPr>
            <a:normAutofit/>
          </a:bodyPr>
          <a:lstStyle/>
          <a:p>
            <a:pPr marL="16928"/>
            <a:r>
              <a:rPr lang="de-DE" kern="0" dirty="0"/>
              <a:t>Kernfusion – Tritium Labor Karlsruhe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B09FE242-2B37-4F96-ACAE-4D11F84893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1D5597E-D902-4D55-A38B-215419448A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6" y="1770679"/>
            <a:ext cx="12189994" cy="455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22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5B21-B324-434D-ABB6-684CB6180B3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46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8904" cy="924149"/>
          </a:xfrm>
        </p:spPr>
        <p:txBody>
          <a:bodyPr>
            <a:noAutofit/>
          </a:bodyPr>
          <a:lstStyle/>
          <a:p>
            <a:r>
              <a:rPr lang="de-DE" sz="3200" dirty="0"/>
              <a:t>Reallabore: Wissenschaft </a:t>
            </a:r>
            <a:br>
              <a:rPr lang="de-DE" sz="3200" dirty="0"/>
            </a:br>
            <a:r>
              <a:rPr lang="de-DE" sz="3200" dirty="0"/>
              <a:t>und Gesellschaft zusammenbringen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1CD15BE-2647-4CF3-A289-1038E8BAF121}"/>
              </a:ext>
            </a:extLst>
          </p:cNvPr>
          <p:cNvSpPr txBox="1"/>
          <p:nvPr/>
        </p:nvSpPr>
        <p:spPr>
          <a:xfrm>
            <a:off x="4268439" y="2768902"/>
            <a:ext cx="4618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Reallabor für den Automatisierten Busbetrieb im ÖPNV in der Stadt und auf dem Land (</a:t>
            </a:r>
            <a:r>
              <a:rPr lang="de-DE" sz="1600" b="1" dirty="0" err="1"/>
              <a:t>RABus</a:t>
            </a:r>
            <a:r>
              <a:rPr lang="de-DE" sz="1600" b="1" dirty="0"/>
              <a:t>)</a:t>
            </a:r>
            <a:endParaRPr lang="de-DE" sz="1599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A4A6E55-064D-406F-80F5-E02E8F3397C5}"/>
              </a:ext>
            </a:extLst>
          </p:cNvPr>
          <p:cNvSpPr txBox="1"/>
          <p:nvPr/>
        </p:nvSpPr>
        <p:spPr>
          <a:xfrm>
            <a:off x="6179418" y="4574105"/>
            <a:ext cx="541462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sz="1600" b="1" dirty="0"/>
              <a:t>Echtzeitentscheidungen bei riskantem Nichtwissen in der </a:t>
            </a:r>
            <a:r>
              <a:rPr lang="de-DE" sz="1600" b="1" dirty="0" err="1"/>
              <a:t>Impaktvorhersage</a:t>
            </a:r>
            <a:r>
              <a:rPr lang="de-DE" sz="1600" b="1" dirty="0"/>
              <a:t> von Extremereignissen (ERNIE)</a:t>
            </a:r>
            <a:endParaRPr sz="1599" b="1" dirty="0">
              <a:solidFill>
                <a:schemeClr val="accent3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A8D9785-66B9-4DCE-8DE8-EE2D065DD823}"/>
              </a:ext>
            </a:extLst>
          </p:cNvPr>
          <p:cNvSpPr txBox="1"/>
          <p:nvPr/>
        </p:nvSpPr>
        <p:spPr>
          <a:xfrm>
            <a:off x="3026593" y="1709557"/>
            <a:ext cx="365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Karlsruher Reallabor Nachhaltiger Klimaschutz (KARLA) </a:t>
            </a:r>
            <a:endParaRPr lang="de-DE" sz="1599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FE4B496-B476-4FE6-8920-13E45170313A}"/>
              </a:ext>
            </a:extLst>
          </p:cNvPr>
          <p:cNvSpPr txBox="1"/>
          <p:nvPr/>
        </p:nvSpPr>
        <p:spPr>
          <a:xfrm>
            <a:off x="3397354" y="5459242"/>
            <a:ext cx="298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Reallabor Robotische Künstliche Intelligenz</a:t>
            </a:r>
            <a:endParaRPr lang="de-DE" sz="1599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16F5803-2734-48D7-B931-857C42C442C2}"/>
              </a:ext>
            </a:extLst>
          </p:cNvPr>
          <p:cNvSpPr txBox="1"/>
          <p:nvPr/>
        </p:nvSpPr>
        <p:spPr>
          <a:xfrm>
            <a:off x="8552220" y="1912376"/>
            <a:ext cx="352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Testfeld Autonomes Fahren Baden-Württemberg (TAF BW)</a:t>
            </a:r>
            <a:endParaRPr lang="de-DE" sz="1599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8B61807-4737-4036-BDE4-1F37EC6AB643}"/>
              </a:ext>
            </a:extLst>
          </p:cNvPr>
          <p:cNvSpPr txBox="1"/>
          <p:nvPr/>
        </p:nvSpPr>
        <p:spPr>
          <a:xfrm>
            <a:off x="2475832" y="4194683"/>
            <a:ext cx="1325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Smart East</a:t>
            </a:r>
            <a:endParaRPr lang="de-DE" sz="1599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29E2E3F-0287-420E-9F69-EE22BEA5900C}"/>
              </a:ext>
            </a:extLst>
          </p:cNvPr>
          <p:cNvSpPr txBox="1"/>
          <p:nvPr/>
        </p:nvSpPr>
        <p:spPr>
          <a:xfrm>
            <a:off x="8291849" y="3717579"/>
            <a:ext cx="3689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Zentrum für digitale Barrierefreiheit und </a:t>
            </a:r>
            <a:r>
              <a:rPr lang="de-DE" sz="1600" b="1" dirty="0" err="1"/>
              <a:t>Assistive</a:t>
            </a:r>
            <a:r>
              <a:rPr lang="de-DE" sz="1600" b="1" dirty="0"/>
              <a:t> Technologie</a:t>
            </a:r>
            <a:endParaRPr lang="de-DE" sz="1599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CACEEB0-FC3D-4F21-843E-1098DFE742D1}"/>
              </a:ext>
            </a:extLst>
          </p:cNvPr>
          <p:cNvSpPr txBox="1"/>
          <p:nvPr/>
        </p:nvSpPr>
        <p:spPr>
          <a:xfrm>
            <a:off x="10003233" y="5373439"/>
            <a:ext cx="1898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Quartier Zukunft – Labor Stadt</a:t>
            </a:r>
            <a:endParaRPr lang="de-DE" sz="1599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6712BB34-493D-4F0F-BE03-1F477D08B6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490" y="1481727"/>
            <a:ext cx="1868646" cy="1047425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3DA436D7-4AF7-44AF-BDEA-BF329B243C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117" y="1681051"/>
            <a:ext cx="1868646" cy="104742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17722C8-B2A2-4986-B971-344A4D5E4A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7943" y="2673491"/>
            <a:ext cx="1862692" cy="1044088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C08D1619-3AC0-49AE-A396-C5F17FC0D2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" y="3840691"/>
            <a:ext cx="1862692" cy="1046539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67F84B6D-32D3-4F72-A06D-C0D0B88B58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740" y="3486698"/>
            <a:ext cx="1862692" cy="1046539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32818DDC-F308-4EB2-9EAF-31E8BA4C51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9857" y="4298283"/>
            <a:ext cx="1862693" cy="1044088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29AD58A7-B64D-4ED7-847A-4589D8A1BDC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310" y="5224187"/>
            <a:ext cx="1862692" cy="104899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F446FDF6-1556-4D8B-B97A-84379DFA6D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488" y="5143783"/>
            <a:ext cx="1862692" cy="104408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84E66D6-1A87-43F2-BD57-E9188FBEA65F}"/>
              </a:ext>
            </a:extLst>
          </p:cNvPr>
          <p:cNvSpPr txBox="1"/>
          <p:nvPr/>
        </p:nvSpPr>
        <p:spPr>
          <a:xfrm>
            <a:off x="8663316" y="1432670"/>
            <a:ext cx="3629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2"/>
                </a:solidFill>
              </a:rPr>
              <a:t>https://www.kit.edu/kit/reallabore.php</a:t>
            </a:r>
          </a:p>
        </p:txBody>
      </p:sp>
    </p:spTree>
    <p:extLst>
      <p:ext uri="{BB962C8B-B14F-4D97-AF65-F5344CB8AC3E}">
        <p14:creationId xmlns:p14="http://schemas.microsoft.com/office/powerpoint/2010/main" val="33692615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47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69902"/>
          </a:xfrm>
        </p:spPr>
        <p:txBody>
          <a:bodyPr>
            <a:normAutofit/>
          </a:bodyPr>
          <a:lstStyle/>
          <a:p>
            <a:pPr marL="16928"/>
            <a:r>
              <a:rPr lang="de-DE" dirty="0"/>
              <a:t>Theodor-Rehbock-Flussbaulaboratorium</a:t>
            </a:r>
            <a:endParaRPr lang="de-DE" kern="0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" y="1770679"/>
            <a:ext cx="12187988" cy="4558306"/>
          </a:xfrm>
        </p:spPr>
      </p:pic>
    </p:spTree>
    <p:extLst>
      <p:ext uri="{BB962C8B-B14F-4D97-AF65-F5344CB8AC3E}">
        <p14:creationId xmlns:p14="http://schemas.microsoft.com/office/powerpoint/2010/main" val="17249035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48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60849"/>
          </a:xfrm>
        </p:spPr>
        <p:txBody>
          <a:bodyPr>
            <a:normAutofit/>
          </a:bodyPr>
          <a:lstStyle/>
          <a:p>
            <a:pPr marL="16928"/>
            <a:r>
              <a:rPr lang="de-DE" spc="-7" dirty="0"/>
              <a:t>Wolkenkammer</a:t>
            </a:r>
            <a:r>
              <a:rPr lang="de-DE" spc="-220" dirty="0"/>
              <a:t> </a:t>
            </a:r>
            <a:r>
              <a:rPr lang="de-DE" spc="-7" dirty="0"/>
              <a:t>AIDA</a:t>
            </a:r>
            <a:endParaRPr lang="de-DE" kern="0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" y="1770679"/>
            <a:ext cx="12187985" cy="4558305"/>
          </a:xfrm>
        </p:spPr>
      </p:pic>
    </p:spTree>
    <p:extLst>
      <p:ext uri="{BB962C8B-B14F-4D97-AF65-F5344CB8AC3E}">
        <p14:creationId xmlns:p14="http://schemas.microsoft.com/office/powerpoint/2010/main" val="6057773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4"/>
          <p:cNvSpPr>
            <a:spLocks noGrp="1"/>
          </p:cNvSpPr>
          <p:nvPr>
            <p:ph type="title"/>
          </p:nvPr>
        </p:nvSpPr>
        <p:spPr bwMode="auto">
          <a:xfrm>
            <a:off x="540000" y="360000"/>
            <a:ext cx="9637058" cy="51655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dirty="0"/>
              <a:t>Forschung und Innovation am KIT</a:t>
            </a:r>
            <a:endParaRPr dirty="0"/>
          </a:p>
        </p:txBody>
      </p:sp>
      <p:sp>
        <p:nvSpPr>
          <p:cNvPr id="13" name="Datumsplatzhalter 1">
            <a:extLst>
              <a:ext uri="{FF2B5EF4-FFF2-40B4-BE49-F238E27FC236}">
                <a16:creationId xmlns:a16="http://schemas.microsoft.com/office/drawing/2014/main" id="{BEF009F0-33E7-4557-BFB3-9DC1C745D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 dirty="0"/>
          </a:p>
        </p:txBody>
      </p:sp>
      <p:sp>
        <p:nvSpPr>
          <p:cNvPr id="14" name="Foliennummernplatzhalter 2">
            <a:extLst>
              <a:ext uri="{FF2B5EF4-FFF2-40B4-BE49-F238E27FC236}">
                <a16:creationId xmlns:a16="http://schemas.microsoft.com/office/drawing/2014/main" id="{8D02B313-05FB-4D24-818F-C2EF30B33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</p:spPr>
        <p:txBody>
          <a:bodyPr/>
          <a:lstStyle/>
          <a:p>
            <a:fld id="{61696EC4-B4CF-4701-AD06-A8439D6D8E12}" type="slidenum">
              <a:rPr lang="de-DE" smtClean="0"/>
              <a:t>49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4E439E1-7981-4912-AEDD-4436767F96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635" y="3905355"/>
            <a:ext cx="1845198" cy="230649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CBEFBF5-E777-4E64-A45E-6FFD65D593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851" y="3916108"/>
            <a:ext cx="1845198" cy="230649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65C9621-8D81-40AD-B66A-566ADE359E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326" y="3905355"/>
            <a:ext cx="1871936" cy="234140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EFB29AE-F2B3-47BD-A798-F59AC22215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1066" y="3905355"/>
            <a:ext cx="1845198" cy="230649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C1B21F1-4713-4595-BDCB-ECD5484404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718" y="3905355"/>
            <a:ext cx="1844095" cy="2306582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D252052C-CBA0-47F4-8ACF-589EF1AA0D0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1065" y="1436268"/>
            <a:ext cx="1871936" cy="2341406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3448153-B248-4713-86E2-44B919965A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457" y="1488685"/>
            <a:ext cx="1871936" cy="2345178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2E70C500-87E5-4629-8461-FF605B858E1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0032" y="1488685"/>
            <a:ext cx="1871936" cy="2341406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43832398-19FE-4E10-AF97-B81B62936FC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607" y="1504696"/>
            <a:ext cx="1845198" cy="2309384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336DE1E8-1C1C-485A-97B3-2059A1F4913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99" y="1504696"/>
            <a:ext cx="1844479" cy="230559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540000" y="360000"/>
            <a:ext cx="10474883" cy="48534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sz="2932" dirty="0"/>
              <a:t>Das KIT steht für Tradition und Zukunft</a:t>
            </a:r>
            <a:endParaRPr dirty="0"/>
          </a:p>
        </p:txBody>
      </p:sp>
      <p:sp>
        <p:nvSpPr>
          <p:cNvPr id="5" name="Rechteck 4"/>
          <p:cNvSpPr/>
          <p:nvPr/>
        </p:nvSpPr>
        <p:spPr bwMode="auto">
          <a:xfrm>
            <a:off x="2781249" y="2629274"/>
            <a:ext cx="2356855" cy="400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>
              <a:defRPr/>
            </a:pPr>
            <a:endParaRPr lang="en-US" sz="1200" kern="0">
              <a:solidFill>
                <a:prstClr val="black">
                  <a:lumMod val="95000"/>
                  <a:lumOff val="5000"/>
                </a:prstClr>
              </a:solidFill>
              <a:latin typeface="Arial"/>
              <a:cs typeface="Arial"/>
            </a:endParaRPr>
          </a:p>
          <a:p>
            <a:pPr defTabSz="914103">
              <a:defRPr/>
            </a:pPr>
            <a:r>
              <a:rPr lang="en-US" sz="1200" b="1" kern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Ferdinand Redtenbacher</a:t>
            </a:r>
          </a:p>
          <a:p>
            <a:pPr algn="ctr" defTabSz="914103">
              <a:defRPr/>
            </a:pPr>
            <a:endParaRPr lang="en-US" sz="1200" kern="0">
              <a:solidFill>
                <a:prstClr val="black">
                  <a:lumMod val="95000"/>
                  <a:lumOff val="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5788923" y="2719886"/>
            <a:ext cx="1094377" cy="2732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03">
              <a:defRPr/>
            </a:pPr>
            <a:r>
              <a:rPr lang="en-US" sz="12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Carl Benz</a:t>
            </a:r>
            <a:endParaRPr sz="2399" kern="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435083" y="2666755"/>
            <a:ext cx="1640747" cy="324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>
              <a:defRPr/>
            </a:pPr>
            <a:endParaRPr lang="en-US" sz="1200" kern="0">
              <a:solidFill>
                <a:prstClr val="black">
                  <a:lumMod val="95000"/>
                  <a:lumOff val="5000"/>
                </a:prstClr>
              </a:solidFill>
              <a:latin typeface="Arial"/>
              <a:cs typeface="Arial"/>
            </a:endParaRPr>
          </a:p>
          <a:p>
            <a:pPr defTabSz="914103">
              <a:defRPr/>
            </a:pPr>
            <a:r>
              <a:rPr lang="en-US" sz="1200" b="1" kern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Ferdinand Braun</a:t>
            </a:r>
            <a:endParaRPr sz="2399" kern="0">
              <a:solidFill>
                <a:prstClr val="white"/>
              </a:solidFill>
              <a:latin typeface="Arial"/>
              <a:cs typeface="Arial"/>
            </a:endParaRPr>
          </a:p>
          <a:p>
            <a:pPr algn="ctr" defTabSz="914103">
              <a:defRPr/>
            </a:pPr>
            <a:endParaRPr lang="en-US" sz="1200" kern="0">
              <a:solidFill>
                <a:prstClr val="black">
                  <a:lumMod val="95000"/>
                  <a:lumOff val="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8357727" y="2726121"/>
            <a:ext cx="2297072" cy="304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03">
              <a:defRPr/>
            </a:pPr>
            <a:r>
              <a:rPr lang="en-US" sz="1200" b="1" kern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Heinrich Hertz</a:t>
            </a:r>
            <a:endParaRPr sz="2399" kern="0">
              <a:solidFill>
                <a:prstClr val="white"/>
              </a:solidFill>
              <a:latin typeface="Arial"/>
              <a:cs typeface="Arial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55765" y="1229168"/>
            <a:ext cx="1943901" cy="146458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45519" y="1213719"/>
            <a:ext cx="2631632" cy="146964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374051" y="1223152"/>
            <a:ext cx="2565326" cy="149673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7" name="Rechteck 16"/>
          <p:cNvSpPr/>
          <p:nvPr/>
        </p:nvSpPr>
        <p:spPr bwMode="auto">
          <a:xfrm>
            <a:off x="3761964" y="5911399"/>
            <a:ext cx="3098522" cy="287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03">
              <a:defRPr/>
            </a:pPr>
            <a:r>
              <a:rPr lang="en-US" sz="1200" b="1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Robotik</a:t>
            </a:r>
            <a:r>
              <a:rPr lang="en-US" sz="12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/</a:t>
            </a:r>
            <a:r>
              <a:rPr lang="en-US" sz="1200" b="1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Künstliche</a:t>
            </a:r>
            <a:r>
              <a:rPr lang="en-US" sz="12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 </a:t>
            </a:r>
            <a:r>
              <a:rPr lang="en-US" sz="1200" b="1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Intelligenz</a:t>
            </a:r>
            <a:endParaRPr lang="en-US" sz="1200" b="1" kern="0" dirty="0">
              <a:solidFill>
                <a:prstClr val="black">
                  <a:lumMod val="95000"/>
                  <a:lumOff val="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252950" y="5906919"/>
            <a:ext cx="3645760" cy="398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03">
              <a:defRPr/>
            </a:pPr>
            <a:r>
              <a:rPr lang="de-DE" sz="12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Eines der größten Energie-Forschungs-</a:t>
            </a:r>
            <a:br>
              <a:rPr lang="de-DE" sz="12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</a:br>
            <a:r>
              <a:rPr lang="de-DE" sz="1200" b="1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zentren</a:t>
            </a:r>
            <a:r>
              <a:rPr lang="de-DE" sz="12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 in Europa/Energy Lab 2.0</a:t>
            </a:r>
            <a:endParaRPr sz="2399" kern="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438251" y="4508165"/>
            <a:ext cx="1109881" cy="13923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551793" y="4508165"/>
            <a:ext cx="2806466" cy="140323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302128" y="4508168"/>
            <a:ext cx="2056862" cy="137404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9839816" y="4508166"/>
            <a:ext cx="2034591" cy="139267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0" name="Rechteck 19"/>
          <p:cNvSpPr/>
          <p:nvPr/>
        </p:nvSpPr>
        <p:spPr bwMode="auto">
          <a:xfrm>
            <a:off x="8507800" y="5932696"/>
            <a:ext cx="3446355" cy="287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03">
              <a:defRPr/>
            </a:pPr>
            <a:r>
              <a:rPr lang="en-US" sz="1200" b="1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Mobilitätssysteme</a:t>
            </a:r>
            <a:r>
              <a:rPr lang="en-US" sz="12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/</a:t>
            </a:r>
            <a:r>
              <a:rPr lang="en-US" sz="1200" b="1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Autonomes</a:t>
            </a:r>
            <a:r>
              <a:rPr lang="en-US" sz="12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 </a:t>
            </a:r>
            <a:r>
              <a:rPr lang="en-US" sz="1200" b="1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Fahren</a:t>
            </a:r>
            <a:endParaRPr lang="en-US" sz="1200" b="1" kern="0" dirty="0">
              <a:solidFill>
                <a:prstClr val="black">
                  <a:lumMod val="95000"/>
                  <a:lumOff val="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615266" y="4508168"/>
            <a:ext cx="1109951" cy="14050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3805139" y="4515937"/>
            <a:ext cx="1672012" cy="13849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4" name="Rechteck 23"/>
          <p:cNvSpPr/>
          <p:nvPr/>
        </p:nvSpPr>
        <p:spPr bwMode="auto">
          <a:xfrm>
            <a:off x="6272780" y="4114521"/>
            <a:ext cx="3383934" cy="335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03">
              <a:defRPr/>
            </a:pPr>
            <a:r>
              <a:rPr lang="de-DE" sz="1200" b="1" kern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Empfang der ersten E-Mail in Deutschland</a:t>
            </a:r>
            <a:endParaRPr sz="2399" kern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1612624" y="4061987"/>
            <a:ext cx="4298681" cy="485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03">
              <a:defRPr/>
            </a:pPr>
            <a:r>
              <a:rPr lang="de-DE" sz="1200" b="1" kern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Die erste Fakultät für Informatik in Deutschland</a:t>
            </a:r>
            <a:endParaRPr sz="2399" kern="0">
              <a:solidFill>
                <a:prstClr val="white"/>
              </a:solidFill>
              <a:latin typeface="Arial"/>
              <a:cs typeface="Arial"/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694975" y="3042074"/>
            <a:ext cx="3496088" cy="114462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1" name="Diamond 5"/>
          <p:cNvSpPr/>
          <p:nvPr/>
        </p:nvSpPr>
        <p:spPr bwMode="auto">
          <a:xfrm>
            <a:off x="7221803" y="3108635"/>
            <a:ext cx="1107887" cy="868220"/>
          </a:xfrm>
          <a:custGeom>
            <a:avLst/>
            <a:gdLst/>
            <a:ahLst/>
            <a:cxnLst/>
            <a:rect l="l" t="t" r="r" b="b"/>
            <a:pathLst>
              <a:path w="3240001" h="3249575" extrusionOk="0">
                <a:moveTo>
                  <a:pt x="1275349" y="2002569"/>
                </a:moveTo>
                <a:lnTo>
                  <a:pt x="1625117" y="2233002"/>
                </a:lnTo>
                <a:lnTo>
                  <a:pt x="1968772" y="2006596"/>
                </a:lnTo>
                <a:lnTo>
                  <a:pt x="3240001" y="3249575"/>
                </a:lnTo>
                <a:lnTo>
                  <a:pt x="0" y="3249575"/>
                </a:lnTo>
                <a:close/>
                <a:moveTo>
                  <a:pt x="1067116" y="1473605"/>
                </a:moveTo>
                <a:lnTo>
                  <a:pt x="1067116" y="1581605"/>
                </a:lnTo>
                <a:lnTo>
                  <a:pt x="2183116" y="1581605"/>
                </a:lnTo>
                <a:lnTo>
                  <a:pt x="2183116" y="1473605"/>
                </a:lnTo>
                <a:close/>
                <a:moveTo>
                  <a:pt x="1067116" y="1267205"/>
                </a:moveTo>
                <a:lnTo>
                  <a:pt x="1067116" y="1375205"/>
                </a:lnTo>
                <a:lnTo>
                  <a:pt x="2183116" y="1375205"/>
                </a:lnTo>
                <a:lnTo>
                  <a:pt x="2183116" y="1267205"/>
                </a:lnTo>
                <a:close/>
                <a:moveTo>
                  <a:pt x="3240001" y="1172196"/>
                </a:moveTo>
                <a:lnTo>
                  <a:pt x="3240001" y="3142550"/>
                </a:lnTo>
                <a:lnTo>
                  <a:pt x="2026252" y="1968728"/>
                </a:lnTo>
                <a:lnTo>
                  <a:pt x="3049854" y="1294362"/>
                </a:lnTo>
                <a:close/>
                <a:moveTo>
                  <a:pt x="0" y="1172196"/>
                </a:moveTo>
                <a:lnTo>
                  <a:pt x="602850" y="1559516"/>
                </a:lnTo>
                <a:lnTo>
                  <a:pt x="1217896" y="1964719"/>
                </a:lnTo>
                <a:lnTo>
                  <a:pt x="0" y="3142550"/>
                </a:lnTo>
                <a:close/>
                <a:moveTo>
                  <a:pt x="1067116" y="1060805"/>
                </a:moveTo>
                <a:lnTo>
                  <a:pt x="1067116" y="1168805"/>
                </a:lnTo>
                <a:lnTo>
                  <a:pt x="2183116" y="1168805"/>
                </a:lnTo>
                <a:lnTo>
                  <a:pt x="2183116" y="1060805"/>
                </a:lnTo>
                <a:close/>
                <a:moveTo>
                  <a:pt x="869032" y="816137"/>
                </a:moveTo>
                <a:lnTo>
                  <a:pt x="2381200" y="816137"/>
                </a:lnTo>
                <a:lnTo>
                  <a:pt x="2381200" y="1623491"/>
                </a:lnTo>
                <a:lnTo>
                  <a:pt x="1668045" y="2093329"/>
                </a:lnTo>
                <a:lnTo>
                  <a:pt x="1625116" y="2121611"/>
                </a:lnTo>
                <a:lnTo>
                  <a:pt x="869032" y="1623491"/>
                </a:lnTo>
                <a:close/>
                <a:moveTo>
                  <a:pt x="1625116" y="0"/>
                </a:moveTo>
                <a:lnTo>
                  <a:pt x="3235286" y="1060806"/>
                </a:lnTo>
                <a:lnTo>
                  <a:pt x="2489212" y="1552331"/>
                </a:lnTo>
                <a:lnTo>
                  <a:pt x="2489212" y="708008"/>
                </a:lnTo>
                <a:lnTo>
                  <a:pt x="761020" y="708008"/>
                </a:lnTo>
                <a:lnTo>
                  <a:pt x="761020" y="1552331"/>
                </a:lnTo>
                <a:lnTo>
                  <a:pt x="14946" y="1060806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402">
              <a:defRPr/>
            </a:pPr>
            <a:endParaRPr lang="ko-KR" altLang="de-DE" sz="2732" kern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25" name="Datumsplatzhalter 1">
            <a:extLst>
              <a:ext uri="{FF2B5EF4-FFF2-40B4-BE49-F238E27FC236}">
                <a16:creationId xmlns:a16="http://schemas.microsoft.com/office/drawing/2014/main" id="{595D4741-0C46-4618-96A4-E686508CB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 dirty="0"/>
          </a:p>
        </p:txBody>
      </p:sp>
      <p:sp>
        <p:nvSpPr>
          <p:cNvPr id="32" name="Foliennummernplatzhalter 2">
            <a:extLst>
              <a:ext uri="{FF2B5EF4-FFF2-40B4-BE49-F238E27FC236}">
                <a16:creationId xmlns:a16="http://schemas.microsoft.com/office/drawing/2014/main" id="{3DD88560-9EDC-4CDA-B721-6B02469C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</p:spPr>
        <p:txBody>
          <a:bodyPr/>
          <a:lstStyle/>
          <a:p>
            <a:fld id="{61696EC4-B4CF-4701-AD06-A8439D6D8E12}" type="slidenum">
              <a:rPr lang="de-DE" smtClean="0"/>
              <a:t>5</a:t>
            </a:fld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A4685A0-345D-4DF0-B8F8-E8224E09283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128" y="4508165"/>
            <a:ext cx="2062005" cy="138929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1AF174D-302E-47C8-A2F0-5DDE211992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106" y="1211653"/>
            <a:ext cx="2045584" cy="1474935"/>
          </a:xfrm>
          <a:prstGeom prst="rect">
            <a:avLst/>
          </a:prstGeom>
        </p:spPr>
      </p:pic>
      <p:sp>
        <p:nvSpPr>
          <p:cNvPr id="33" name="Rechteck 32">
            <a:extLst>
              <a:ext uri="{FF2B5EF4-FFF2-40B4-BE49-F238E27FC236}">
                <a16:creationId xmlns:a16="http://schemas.microsoft.com/office/drawing/2014/main" id="{89C60235-F86A-49F0-AD77-926FE6918613}"/>
              </a:ext>
            </a:extLst>
          </p:cNvPr>
          <p:cNvSpPr/>
          <p:nvPr/>
        </p:nvSpPr>
        <p:spPr bwMode="auto">
          <a:xfrm rot="16200000">
            <a:off x="7254212" y="1945472"/>
            <a:ext cx="1094377" cy="2732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03">
              <a:defRPr/>
            </a:pPr>
            <a:r>
              <a:rPr lang="en-US" sz="600" kern="0" dirty="0">
                <a:solidFill>
                  <a:schemeClr val="bg1"/>
                </a:solidFill>
                <a:latin typeface="Arial"/>
                <a:cs typeface="Arial"/>
              </a:rPr>
              <a:t>Mercedes-Benz Classic</a:t>
            </a:r>
            <a:endParaRPr sz="6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5B21-B324-434D-ABB6-684CB6180B3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50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8904" cy="447395"/>
          </a:xfrm>
        </p:spPr>
        <p:txBody>
          <a:bodyPr>
            <a:normAutofit/>
          </a:bodyPr>
          <a:lstStyle/>
          <a:p>
            <a:r>
              <a:rPr lang="de-DE" dirty="0"/>
              <a:t>Entwicklung zum KIT und KIT 2.0</a:t>
            </a:r>
          </a:p>
        </p:txBody>
      </p:sp>
    </p:spTree>
    <p:extLst>
      <p:ext uri="{BB962C8B-B14F-4D97-AF65-F5344CB8AC3E}">
        <p14:creationId xmlns:p14="http://schemas.microsoft.com/office/powerpoint/2010/main" val="3851054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Gerader Verbinder 69">
            <a:extLst>
              <a:ext uri="{FF2B5EF4-FFF2-40B4-BE49-F238E27FC236}">
                <a16:creationId xmlns:a16="http://schemas.microsoft.com/office/drawing/2014/main" id="{2E1EEEFF-3D21-4810-B5D1-DFB802DC6540}"/>
              </a:ext>
            </a:extLst>
          </p:cNvPr>
          <p:cNvCxnSpPr>
            <a:cxnSpLocks/>
          </p:cNvCxnSpPr>
          <p:nvPr/>
        </p:nvCxnSpPr>
        <p:spPr>
          <a:xfrm>
            <a:off x="9834132" y="2976537"/>
            <a:ext cx="0" cy="212241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80654951-8E01-4C35-AE54-1BEEFD47A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295"/>
            <a:fld id="{61696EC4-B4CF-4701-AD06-A8439D6D8E12}" type="slidenum">
              <a:rPr lang="de-DE">
                <a:solidFill>
                  <a:prstClr val="black"/>
                </a:solidFill>
                <a:latin typeface="Arial" panose="020B0604020202020204"/>
              </a:rPr>
              <a:pPr defTabSz="609295"/>
              <a:t>51</a:t>
            </a:fld>
            <a:endParaRPr lang="de-DE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1C7B9A0-B588-471E-B1E8-4E262E65A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798" spc="-7" dirty="0">
                <a:solidFill>
                  <a:prstClr val="black"/>
                </a:solidFill>
              </a:rPr>
              <a:t>Die </a:t>
            </a:r>
            <a:r>
              <a:rPr lang="de-DE" sz="2798" dirty="0">
                <a:solidFill>
                  <a:prstClr val="black"/>
                </a:solidFill>
              </a:rPr>
              <a:t>Gründung des </a:t>
            </a:r>
            <a:r>
              <a:rPr lang="de-DE" sz="2798" spc="-7" dirty="0">
                <a:solidFill>
                  <a:prstClr val="black"/>
                </a:solidFill>
              </a:rPr>
              <a:t>KIT 2009 </a:t>
            </a:r>
            <a:r>
              <a:rPr lang="de-DE" sz="2798" dirty="0">
                <a:solidFill>
                  <a:prstClr val="black"/>
                </a:solidFill>
              </a:rPr>
              <a:t>war der </a:t>
            </a:r>
            <a:r>
              <a:rPr lang="de-DE" sz="2798" spc="-7" dirty="0">
                <a:solidFill>
                  <a:prstClr val="black"/>
                </a:solidFill>
              </a:rPr>
              <a:t>mutigste </a:t>
            </a:r>
            <a:r>
              <a:rPr lang="de-DE" sz="2798" dirty="0">
                <a:solidFill>
                  <a:prstClr val="black"/>
                </a:solidFill>
              </a:rPr>
              <a:t>Schritt in der deutschen</a:t>
            </a:r>
            <a:r>
              <a:rPr lang="de-DE" sz="2798" spc="-20" dirty="0">
                <a:solidFill>
                  <a:prstClr val="black"/>
                </a:solidFill>
              </a:rPr>
              <a:t> </a:t>
            </a:r>
            <a:r>
              <a:rPr lang="de-DE" sz="2798" spc="-7" dirty="0">
                <a:solidFill>
                  <a:prstClr val="black"/>
                </a:solidFill>
              </a:rPr>
              <a:t>Wissenschaftslandschaft</a:t>
            </a:r>
            <a:endParaRPr lang="de-DE" sz="2798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05E62704-05A1-4893-B3E9-86329D6C06BA}"/>
              </a:ext>
            </a:extLst>
          </p:cNvPr>
          <p:cNvGrpSpPr/>
          <p:nvPr/>
        </p:nvGrpSpPr>
        <p:grpSpPr>
          <a:xfrm>
            <a:off x="6730904" y="4122378"/>
            <a:ext cx="3103228" cy="2093330"/>
            <a:chOff x="8236986" y="2271782"/>
            <a:chExt cx="2033181" cy="2125671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5F7290F3-8B3B-477F-8F20-ABAB459CA502}"/>
                </a:ext>
              </a:extLst>
            </p:cNvPr>
            <p:cNvCxnSpPr>
              <a:cxnSpLocks/>
            </p:cNvCxnSpPr>
            <p:nvPr/>
          </p:nvCxnSpPr>
          <p:spPr>
            <a:xfrm>
              <a:off x="8236986" y="2338126"/>
              <a:ext cx="0" cy="205932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40A8BC98-040D-439B-B31E-DF82FFEE24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6241" y="2271782"/>
              <a:ext cx="2013926" cy="64070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 lIns="78147" tIns="39073" rIns="78147" bIns="39073"/>
            <a:lstStyle/>
            <a:p>
              <a:pPr defTabSz="781642">
                <a:tabLst>
                  <a:tab pos="615933" algn="l"/>
                </a:tabLst>
                <a:defRPr/>
              </a:pPr>
              <a:r>
                <a:rPr kumimoji="1" lang="en-US" sz="1754" dirty="0">
                  <a:solidFill>
                    <a:srgbClr val="009682"/>
                  </a:solidFill>
                  <a:latin typeface="Arial" panose="020B0604020202020204"/>
                  <a:cs typeface="Arial" pitchFamily="34" charset="0"/>
                </a:rPr>
                <a:t>2009 </a:t>
              </a:r>
              <a:r>
                <a:rPr kumimoji="1" lang="en-US" sz="1754" dirty="0" err="1">
                  <a:solidFill>
                    <a:srgbClr val="009682"/>
                  </a:solidFill>
                  <a:latin typeface="Arial" panose="020B0604020202020204"/>
                  <a:cs typeface="Arial" pitchFamily="34" charset="0"/>
                </a:rPr>
                <a:t>Karlsruher</a:t>
              </a:r>
              <a:r>
                <a:rPr kumimoji="1" lang="en-US" sz="1754" dirty="0">
                  <a:solidFill>
                    <a:srgbClr val="009682"/>
                  </a:solidFill>
                  <a:latin typeface="Arial" panose="020B0604020202020204"/>
                  <a:cs typeface="Arial" pitchFamily="34" charset="0"/>
                </a:rPr>
                <a:t> </a:t>
              </a:r>
              <a:r>
                <a:rPr kumimoji="1" lang="en-US" sz="1754" dirty="0" err="1">
                  <a:solidFill>
                    <a:srgbClr val="009682"/>
                  </a:solidFill>
                  <a:latin typeface="Arial" panose="020B0604020202020204"/>
                  <a:cs typeface="Arial" pitchFamily="34" charset="0"/>
                </a:rPr>
                <a:t>Institut</a:t>
              </a:r>
              <a:r>
                <a:rPr kumimoji="1" lang="en-US" sz="1754" dirty="0">
                  <a:solidFill>
                    <a:srgbClr val="009682"/>
                  </a:solidFill>
                  <a:latin typeface="Arial" panose="020B0604020202020204"/>
                  <a:cs typeface="Arial" pitchFamily="34" charset="0"/>
                </a:rPr>
                <a:t> </a:t>
              </a:r>
              <a:r>
                <a:rPr kumimoji="1" lang="en-US" sz="1754" dirty="0" err="1">
                  <a:solidFill>
                    <a:srgbClr val="009682"/>
                  </a:solidFill>
                  <a:latin typeface="Arial" panose="020B0604020202020204"/>
                  <a:cs typeface="Arial" pitchFamily="34" charset="0"/>
                </a:rPr>
                <a:t>für</a:t>
              </a:r>
              <a:r>
                <a:rPr kumimoji="1" lang="en-US" sz="1754" dirty="0">
                  <a:solidFill>
                    <a:srgbClr val="009682"/>
                  </a:solidFill>
                  <a:latin typeface="Arial" panose="020B0604020202020204"/>
                  <a:cs typeface="Arial" pitchFamily="34" charset="0"/>
                </a:rPr>
                <a:t> </a:t>
              </a:r>
              <a:r>
                <a:rPr kumimoji="1" lang="en-US" sz="1754" dirty="0" err="1">
                  <a:solidFill>
                    <a:srgbClr val="009682"/>
                  </a:solidFill>
                  <a:latin typeface="Arial" panose="020B0604020202020204"/>
                  <a:cs typeface="Arial" pitchFamily="34" charset="0"/>
                </a:rPr>
                <a:t>Technologie</a:t>
              </a:r>
              <a:endParaRPr kumimoji="1" lang="en-US" sz="1754" dirty="0">
                <a:solidFill>
                  <a:srgbClr val="009682"/>
                </a:solidFill>
                <a:latin typeface="Arial" panose="020B0604020202020204"/>
                <a:cs typeface="Arial" pitchFamily="34" charset="0"/>
              </a:endParaRPr>
            </a:p>
            <a:p>
              <a:pPr defTabSz="781642">
                <a:tabLst>
                  <a:tab pos="615933" algn="l"/>
                </a:tabLst>
                <a:defRPr/>
              </a:pPr>
              <a:r>
                <a:rPr lang="de-DE" sz="1466" b="1" dirty="0">
                  <a:solidFill>
                    <a:prstClr val="black"/>
                  </a:solidFill>
                  <a:latin typeface="Arial" panose="020B0604020202020204"/>
                </a:rPr>
                <a:t>KIT-Zusammenführungsgesetz: </a:t>
              </a:r>
              <a:r>
                <a:rPr lang="de-DE" sz="1466" dirty="0">
                  <a:solidFill>
                    <a:prstClr val="black"/>
                  </a:solidFill>
                  <a:latin typeface="Arial" panose="020B0604020202020204"/>
                </a:rPr>
                <a:t>Fusion zu einer rechtlichen Körperschaft mit zwei Haushalten, zwei Missionen und den drei gesetzlich verankerten Kernaufgaben Forschung, Lehre, Innovation</a:t>
              </a:r>
            </a:p>
            <a:p>
              <a:pPr defTabSz="781642">
                <a:tabLst>
                  <a:tab pos="615933" algn="l"/>
                </a:tabLst>
                <a:defRPr/>
              </a:pPr>
              <a:endParaRPr kumimoji="1" lang="en-US" sz="1400" b="1" dirty="0">
                <a:solidFill>
                  <a:prstClr val="black"/>
                </a:solidFill>
                <a:latin typeface="Arial" panose="020B0604020202020204"/>
                <a:cs typeface="Arial" pitchFamily="34" charset="0"/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B6017B7-1B7C-4BE3-A549-E359ADAF3DD5}"/>
              </a:ext>
            </a:extLst>
          </p:cNvPr>
          <p:cNvGrpSpPr/>
          <p:nvPr/>
        </p:nvGrpSpPr>
        <p:grpSpPr>
          <a:xfrm>
            <a:off x="3738327" y="1983272"/>
            <a:ext cx="1741431" cy="872200"/>
            <a:chOff x="3736871" y="1982379"/>
            <a:chExt cx="1742505" cy="872738"/>
          </a:xfrm>
        </p:grpSpPr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18C9BFC1-CA56-4A89-BBB2-6EBAE0935D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6871" y="1982379"/>
              <a:ext cx="1742505" cy="87273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 lIns="78147" tIns="39073" rIns="78147" bIns="39073"/>
            <a:lstStyle/>
            <a:p>
              <a:pPr defTabSz="781642">
                <a:tabLst>
                  <a:tab pos="615933" algn="l"/>
                </a:tabLst>
                <a:defRPr/>
              </a:pPr>
              <a:r>
                <a:rPr kumimoji="1" lang="en-US" sz="1774" dirty="0">
                  <a:solidFill>
                    <a:srgbClr val="009682"/>
                  </a:solidFill>
                  <a:latin typeface="Arial" panose="020B0604020202020204"/>
                  <a:cs typeface="Arial" pitchFamily="34" charset="0"/>
                </a:rPr>
                <a:t>1967</a:t>
              </a:r>
            </a:p>
            <a:p>
              <a:pPr defTabSz="781642">
                <a:spcBef>
                  <a:spcPts val="379"/>
                </a:spcBef>
                <a:spcAft>
                  <a:spcPts val="395"/>
                </a:spcAft>
                <a:tabLst>
                  <a:tab pos="615933" algn="l"/>
                </a:tabLst>
                <a:defRPr/>
              </a:pPr>
              <a:r>
                <a:rPr kumimoji="1" lang="en-US" sz="1574" b="1" dirty="0">
                  <a:solidFill>
                    <a:prstClr val="black"/>
                  </a:solidFill>
                  <a:latin typeface="Arial" panose="020B0604020202020204"/>
                  <a:cs typeface="Arial" pitchFamily="34" charset="0"/>
                </a:rPr>
                <a:t>Universität Karlsruhe (TH)</a:t>
              </a:r>
            </a:p>
          </p:txBody>
        </p:sp>
        <p:pic>
          <p:nvPicPr>
            <p:cNvPr id="13" name="Picture 33" descr="Uni-KA_ok">
              <a:extLst>
                <a:ext uri="{FF2B5EF4-FFF2-40B4-BE49-F238E27FC236}">
                  <a16:creationId xmlns:a16="http://schemas.microsoft.com/office/drawing/2014/main" id="{B4418544-5A37-406D-8C2B-048EB317CC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1295" y="2049859"/>
              <a:ext cx="354366" cy="344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B0C4263F-418D-44D5-9DE7-BD61370512B9}"/>
              </a:ext>
            </a:extLst>
          </p:cNvPr>
          <p:cNvCxnSpPr/>
          <p:nvPr/>
        </p:nvCxnSpPr>
        <p:spPr>
          <a:xfrm>
            <a:off x="3743038" y="2008186"/>
            <a:ext cx="0" cy="134760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3142D81-502D-42FC-9E88-860FC9A28B8B}"/>
              </a:ext>
            </a:extLst>
          </p:cNvPr>
          <p:cNvGrpSpPr/>
          <p:nvPr/>
        </p:nvGrpSpPr>
        <p:grpSpPr>
          <a:xfrm>
            <a:off x="339475" y="1446565"/>
            <a:ext cx="2302335" cy="1599581"/>
            <a:chOff x="1706291" y="1238938"/>
            <a:chExt cx="2337905" cy="1624293"/>
          </a:xfrm>
        </p:grpSpPr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B8F154AE-83E4-43A2-8FDA-682C39CED9DF}"/>
                </a:ext>
              </a:extLst>
            </p:cNvPr>
            <p:cNvCxnSpPr/>
            <p:nvPr/>
          </p:nvCxnSpPr>
          <p:spPr>
            <a:xfrm>
              <a:off x="2792112" y="1314754"/>
              <a:ext cx="0" cy="154847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 Box 7">
              <a:extLst>
                <a:ext uri="{FF2B5EF4-FFF2-40B4-BE49-F238E27FC236}">
                  <a16:creationId xmlns:a16="http://schemas.microsoft.com/office/drawing/2014/main" id="{3A053605-87A7-4CEB-A9E4-FC053FDDA1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9373" y="1238938"/>
              <a:ext cx="1244823" cy="132725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 lIns="78147" tIns="39073" rIns="78147" bIns="39073"/>
            <a:lstStyle/>
            <a:p>
              <a:pPr defTabSz="781642">
                <a:tabLst>
                  <a:tab pos="615933" algn="l"/>
                </a:tabLst>
                <a:defRPr/>
              </a:pPr>
              <a:r>
                <a:rPr kumimoji="1" lang="en-US" sz="1774" dirty="0">
                  <a:solidFill>
                    <a:srgbClr val="009682"/>
                  </a:solidFill>
                  <a:latin typeface="Arial" panose="020B0604020202020204"/>
                  <a:cs typeface="Arial" pitchFamily="34" charset="0"/>
                </a:rPr>
                <a:t>1825   </a:t>
              </a:r>
            </a:p>
            <a:p>
              <a:pPr defTabSz="781642">
                <a:spcBef>
                  <a:spcPts val="379"/>
                </a:spcBef>
                <a:spcAft>
                  <a:spcPts val="395"/>
                </a:spcAft>
                <a:tabLst>
                  <a:tab pos="615933" algn="l"/>
                </a:tabLst>
                <a:defRPr/>
              </a:pPr>
              <a:r>
                <a:rPr kumimoji="1" lang="en-US" sz="1574" b="1" dirty="0">
                  <a:solidFill>
                    <a:prstClr val="black"/>
                  </a:solidFill>
                  <a:latin typeface="Arial" panose="020B0604020202020204"/>
                  <a:cs typeface="Arial" pitchFamily="34" charset="0"/>
                </a:rPr>
                <a:t>Polytech-</a:t>
              </a:r>
              <a:r>
                <a:rPr kumimoji="1" lang="en-US" sz="1574" b="1" dirty="0" err="1">
                  <a:solidFill>
                    <a:prstClr val="black"/>
                  </a:solidFill>
                  <a:latin typeface="Arial" panose="020B0604020202020204"/>
                  <a:cs typeface="Arial" pitchFamily="34" charset="0"/>
                </a:rPr>
                <a:t>nische</a:t>
              </a:r>
              <a:r>
                <a:rPr kumimoji="1" lang="en-US" sz="1574" b="1" dirty="0">
                  <a:solidFill>
                    <a:prstClr val="black"/>
                  </a:solidFill>
                  <a:latin typeface="Arial" panose="020B0604020202020204"/>
                  <a:cs typeface="Arial" pitchFamily="34" charset="0"/>
                </a:rPr>
                <a:t> Schule</a:t>
              </a:r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E208499C-6DC8-42BA-83C1-2BBDEC2E1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6291" y="1346971"/>
              <a:ext cx="946710" cy="12692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846262F8-9B6C-468A-8B8E-B157BB05BDB8}"/>
              </a:ext>
            </a:extLst>
          </p:cNvPr>
          <p:cNvGrpSpPr/>
          <p:nvPr/>
        </p:nvGrpSpPr>
        <p:grpSpPr>
          <a:xfrm>
            <a:off x="1067660" y="4081689"/>
            <a:ext cx="2286010" cy="2267841"/>
            <a:chOff x="1355346" y="3984760"/>
            <a:chExt cx="2321328" cy="2302880"/>
          </a:xfrm>
        </p:grpSpPr>
        <p:pic>
          <p:nvPicPr>
            <p:cNvPr id="21" name="Picture 2" descr="leopoldsh_21">
              <a:extLst>
                <a:ext uri="{FF2B5EF4-FFF2-40B4-BE49-F238E27FC236}">
                  <a16:creationId xmlns:a16="http://schemas.microsoft.com/office/drawing/2014/main" id="{8E5C7B8F-5C33-4E3C-B619-C5CFDB0F88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 bwMode="auto">
            <a:xfrm>
              <a:off x="1926028" y="3984760"/>
              <a:ext cx="1296144" cy="10785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2" name="Text Box 7">
              <a:extLst>
                <a:ext uri="{FF2B5EF4-FFF2-40B4-BE49-F238E27FC236}">
                  <a16:creationId xmlns:a16="http://schemas.microsoft.com/office/drawing/2014/main" id="{713C49CC-854D-4991-A56D-F6C04598D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5346" y="5157370"/>
              <a:ext cx="2321328" cy="113027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 lIns="78147" tIns="39073" rIns="78147" bIns="39073"/>
            <a:lstStyle/>
            <a:p>
              <a:pPr algn="r" defTabSz="781642">
                <a:tabLst>
                  <a:tab pos="615933" algn="l"/>
                </a:tabLst>
                <a:defRPr/>
              </a:pPr>
              <a:r>
                <a:rPr kumimoji="1" lang="en-US" sz="1774" dirty="0">
                  <a:solidFill>
                    <a:srgbClr val="009682"/>
                  </a:solidFill>
                  <a:latin typeface="Arial" panose="020B0604020202020204"/>
                  <a:cs typeface="Arial" pitchFamily="34" charset="0"/>
                </a:rPr>
                <a:t>1956  </a:t>
              </a:r>
            </a:p>
            <a:p>
              <a:pPr algn="r" defTabSz="781642">
                <a:spcBef>
                  <a:spcPts val="379"/>
                </a:spcBef>
                <a:spcAft>
                  <a:spcPts val="395"/>
                </a:spcAft>
                <a:tabLst>
                  <a:tab pos="615933" algn="l"/>
                </a:tabLst>
                <a:defRPr/>
              </a:pPr>
              <a:r>
                <a:rPr kumimoji="1" lang="de-DE" sz="1574" b="1" dirty="0">
                  <a:solidFill>
                    <a:prstClr val="black"/>
                  </a:solidFill>
                  <a:latin typeface="Arial" panose="020B0604020202020204"/>
                  <a:cs typeface="Arial" pitchFamily="34" charset="0"/>
                </a:rPr>
                <a:t>Gesellschaft zum Bau und Betrieb von Kernreaktoren mbH </a:t>
              </a:r>
              <a:endParaRPr kumimoji="1" lang="en-US" sz="1574" b="1" dirty="0">
                <a:solidFill>
                  <a:prstClr val="black"/>
                </a:solidFill>
                <a:latin typeface="Arial" panose="020B0604020202020204"/>
                <a:cs typeface="Arial" pitchFamily="34" charset="0"/>
              </a:endParaRP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9950778-2D63-4607-8AAB-7EBB922AAFF5}"/>
              </a:ext>
            </a:extLst>
          </p:cNvPr>
          <p:cNvGrpSpPr/>
          <p:nvPr/>
        </p:nvGrpSpPr>
        <p:grpSpPr>
          <a:xfrm>
            <a:off x="3871534" y="4331451"/>
            <a:ext cx="2531783" cy="1882699"/>
            <a:chOff x="3996719" y="4332009"/>
            <a:chExt cx="2406785" cy="1883861"/>
          </a:xfrm>
        </p:grpSpPr>
        <p:sp>
          <p:nvSpPr>
            <p:cNvPr id="25" name="Text Box 7">
              <a:extLst>
                <a:ext uri="{FF2B5EF4-FFF2-40B4-BE49-F238E27FC236}">
                  <a16:creationId xmlns:a16="http://schemas.microsoft.com/office/drawing/2014/main" id="{2169E50D-F480-41E4-A2A1-05240E9675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6078" y="5058526"/>
              <a:ext cx="2357426" cy="115734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 lIns="78147" tIns="39073" rIns="78147" bIns="39073"/>
            <a:lstStyle/>
            <a:p>
              <a:pPr defTabSz="781642">
                <a:tabLst>
                  <a:tab pos="356429" algn="l"/>
                </a:tabLst>
                <a:defRPr/>
              </a:pPr>
              <a:r>
                <a:rPr kumimoji="1" lang="en-US" sz="1774" dirty="0">
                  <a:solidFill>
                    <a:srgbClr val="009682"/>
                  </a:solidFill>
                  <a:latin typeface="Arial" panose="020B0604020202020204"/>
                  <a:cs typeface="Arial" pitchFamily="34" charset="0"/>
                </a:rPr>
                <a:t>1995   </a:t>
              </a:r>
            </a:p>
            <a:p>
              <a:pPr defTabSz="781642">
                <a:spcBef>
                  <a:spcPts val="379"/>
                </a:spcBef>
                <a:spcAft>
                  <a:spcPts val="395"/>
                </a:spcAft>
                <a:tabLst>
                  <a:tab pos="356429" algn="l"/>
                </a:tabLst>
                <a:defRPr/>
              </a:pPr>
              <a:r>
                <a:rPr kumimoji="1" lang="de-DE" sz="1574" dirty="0">
                  <a:solidFill>
                    <a:prstClr val="black"/>
                  </a:solidFill>
                  <a:latin typeface="Arial" panose="020B0604020202020204"/>
                  <a:cs typeface="Arial" pitchFamily="34" charset="0"/>
                </a:rPr>
                <a:t>Forschungszentrum Karlsruhe </a:t>
              </a:r>
              <a:r>
                <a:rPr kumimoji="1" lang="de-DE" sz="1574" b="1" dirty="0">
                  <a:solidFill>
                    <a:prstClr val="black"/>
                  </a:solidFill>
                  <a:latin typeface="Arial" panose="020B0604020202020204"/>
                  <a:cs typeface="Arial" pitchFamily="34" charset="0"/>
                </a:rPr>
                <a:t>GmbH</a:t>
              </a:r>
              <a:r>
                <a:rPr kumimoji="1" lang="de-DE" sz="1574" dirty="0">
                  <a:solidFill>
                    <a:prstClr val="black"/>
                  </a:solidFill>
                  <a:latin typeface="Arial" panose="020B0604020202020204"/>
                  <a:cs typeface="Arial" pitchFamily="34" charset="0"/>
                </a:rPr>
                <a:t> – Technik und Umwelt</a:t>
              </a:r>
              <a:endParaRPr kumimoji="1" lang="en-US" sz="1774" dirty="0">
                <a:solidFill>
                  <a:prstClr val="black"/>
                </a:solidFill>
                <a:latin typeface="Arial" panose="020B0604020202020204"/>
                <a:cs typeface="Arial" pitchFamily="34" charset="0"/>
              </a:endParaRPr>
            </a:p>
            <a:p>
              <a:pPr defTabSz="781642">
                <a:spcBef>
                  <a:spcPts val="379"/>
                </a:spcBef>
                <a:spcAft>
                  <a:spcPts val="395"/>
                </a:spcAft>
                <a:tabLst>
                  <a:tab pos="615933" algn="l"/>
                </a:tabLst>
                <a:defRPr/>
              </a:pPr>
              <a:endParaRPr kumimoji="1" lang="en-US" sz="1774" dirty="0">
                <a:solidFill>
                  <a:prstClr val="black"/>
                </a:solidFill>
                <a:latin typeface="Arial" panose="020B0604020202020204"/>
                <a:cs typeface="Arial" pitchFamily="34" charset="0"/>
              </a:endParaRPr>
            </a:p>
          </p:txBody>
        </p: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2A7391B7-450B-4B3E-A85F-114B7FE52D30}"/>
                </a:ext>
              </a:extLst>
            </p:cNvPr>
            <p:cNvCxnSpPr/>
            <p:nvPr/>
          </p:nvCxnSpPr>
          <p:spPr>
            <a:xfrm>
              <a:off x="3996719" y="4332009"/>
              <a:ext cx="0" cy="188071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661A0E8-81F1-491A-A117-704C1F6E7AF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969837" y="5287519"/>
              <a:ext cx="332764" cy="604334"/>
              <a:chOff x="691" y="727"/>
              <a:chExt cx="522" cy="936"/>
            </a:xfrm>
          </p:grpSpPr>
          <p:sp>
            <p:nvSpPr>
              <p:cNvPr id="27" name="Line 26">
                <a:extLst>
                  <a:ext uri="{FF2B5EF4-FFF2-40B4-BE49-F238E27FC236}">
                    <a16:creationId xmlns:a16="http://schemas.microsoft.com/office/drawing/2014/main" id="{DCCFB27D-BD5A-4A63-8C14-C64BA1606D5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692" y="887"/>
                <a:ext cx="521" cy="0"/>
              </a:xfrm>
              <a:prstGeom prst="line">
                <a:avLst/>
              </a:prstGeom>
              <a:noFill/>
              <a:ln w="12700">
                <a:solidFill>
                  <a:srgbClr val="008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600300">
                  <a:defRPr/>
                </a:pPr>
                <a:endParaRPr lang="de-DE" sz="1774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sp>
            <p:nvSpPr>
              <p:cNvPr id="28" name="Line 27">
                <a:extLst>
                  <a:ext uri="{FF2B5EF4-FFF2-40B4-BE49-F238E27FC236}">
                    <a16:creationId xmlns:a16="http://schemas.microsoft.com/office/drawing/2014/main" id="{2F49141C-EB95-426D-9DD1-BCB7C8B6809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691" y="1271"/>
                <a:ext cx="521" cy="0"/>
              </a:xfrm>
              <a:prstGeom prst="line">
                <a:avLst/>
              </a:prstGeom>
              <a:noFill/>
              <a:ln w="12700">
                <a:solidFill>
                  <a:srgbClr val="008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600300">
                  <a:defRPr/>
                </a:pPr>
                <a:endParaRPr lang="de-DE" sz="1774" dirty="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sp>
            <p:nvSpPr>
              <p:cNvPr id="29" name="Line 28">
                <a:extLst>
                  <a:ext uri="{FF2B5EF4-FFF2-40B4-BE49-F238E27FC236}">
                    <a16:creationId xmlns:a16="http://schemas.microsoft.com/office/drawing/2014/main" id="{C364D5FB-7494-4EF6-8E11-EB8F3AA881A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815" y="727"/>
                <a:ext cx="0" cy="936"/>
              </a:xfrm>
              <a:prstGeom prst="line">
                <a:avLst/>
              </a:prstGeom>
              <a:noFill/>
              <a:ln w="12700">
                <a:solidFill>
                  <a:srgbClr val="008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600300">
                  <a:defRPr/>
                </a:pPr>
                <a:endParaRPr lang="de-DE" sz="1774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BF06C77-3F45-4634-B0A3-3844741328D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16" y="1275"/>
                <a:ext cx="303" cy="52"/>
              </a:xfrm>
              <a:prstGeom prst="rect">
                <a:avLst/>
              </a:prstGeom>
              <a:solidFill>
                <a:srgbClr val="008080"/>
              </a:solidFill>
              <a:ln w="12700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600300">
                  <a:defRPr/>
                </a:pPr>
                <a:endParaRPr lang="de-DE" sz="1774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6D1983D-7B86-48A0-A84B-7E7DB0BE0F2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15" y="1275"/>
                <a:ext cx="51" cy="304"/>
              </a:xfrm>
              <a:prstGeom prst="rect">
                <a:avLst/>
              </a:prstGeom>
              <a:solidFill>
                <a:srgbClr val="008080"/>
              </a:solidFill>
              <a:ln w="12700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600300">
                  <a:defRPr/>
                </a:pPr>
                <a:endParaRPr lang="de-DE" sz="1774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B9F87CF-4373-4451-B029-EEECE2A3882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16" y="891"/>
                <a:ext cx="51" cy="304"/>
              </a:xfrm>
              <a:prstGeom prst="rect">
                <a:avLst/>
              </a:prstGeom>
              <a:solidFill>
                <a:srgbClr val="008080"/>
              </a:solidFill>
              <a:ln w="12700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600300">
                  <a:defRPr/>
                </a:pPr>
                <a:endParaRPr lang="de-DE" sz="1774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0CCC1CD-4512-484C-9612-B99357619EB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62" y="897"/>
                <a:ext cx="304" cy="52"/>
              </a:xfrm>
              <a:prstGeom prst="rect">
                <a:avLst/>
              </a:prstGeom>
              <a:solidFill>
                <a:srgbClr val="008080"/>
              </a:solidFill>
              <a:ln w="12700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600300">
                  <a:defRPr/>
                </a:pPr>
                <a:endParaRPr lang="de-DE" sz="1774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</p:grp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45F842DF-A5A4-433C-AE59-3989C5510B35}"/>
              </a:ext>
            </a:extLst>
          </p:cNvPr>
          <p:cNvGrpSpPr/>
          <p:nvPr/>
        </p:nvGrpSpPr>
        <p:grpSpPr>
          <a:xfrm>
            <a:off x="4975055" y="3860979"/>
            <a:ext cx="1629087" cy="1184866"/>
            <a:chOff x="5421757" y="3768202"/>
            <a:chExt cx="1654255" cy="1203172"/>
          </a:xfrm>
        </p:grpSpPr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id="{085F73E4-B91F-4CEE-A488-4C47E3D406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2823" y="3768202"/>
              <a:ext cx="1633189" cy="114849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 lIns="78147" tIns="39073" rIns="78147" bIns="39073"/>
            <a:lstStyle/>
            <a:p>
              <a:pPr defTabSz="781642">
                <a:tabLst>
                  <a:tab pos="356429" algn="l"/>
                </a:tabLst>
                <a:defRPr/>
              </a:pPr>
              <a:r>
                <a:rPr kumimoji="1" lang="en-US" sz="1774" dirty="0">
                  <a:solidFill>
                    <a:srgbClr val="009682"/>
                  </a:solidFill>
                  <a:latin typeface="Arial" panose="020B0604020202020204"/>
                  <a:cs typeface="Arial" pitchFamily="34" charset="0"/>
                </a:rPr>
                <a:t>2002</a:t>
              </a:r>
            </a:p>
            <a:p>
              <a:pPr defTabSz="781642">
                <a:spcBef>
                  <a:spcPts val="379"/>
                </a:spcBef>
                <a:spcAft>
                  <a:spcPts val="395"/>
                </a:spcAft>
                <a:tabLst>
                  <a:tab pos="615933" algn="l"/>
                </a:tabLst>
                <a:defRPr/>
              </a:pPr>
              <a:r>
                <a:rPr kumimoji="1" lang="en-US" sz="1574" dirty="0" err="1">
                  <a:solidFill>
                    <a:prstClr val="black"/>
                  </a:solidFill>
                  <a:latin typeface="Arial" panose="020B0604020202020204"/>
                  <a:cs typeface="Arial" pitchFamily="34" charset="0"/>
                </a:rPr>
                <a:t>Mitgliedschaft</a:t>
              </a:r>
              <a:r>
                <a:rPr kumimoji="1" lang="en-US" sz="1574" dirty="0">
                  <a:solidFill>
                    <a:prstClr val="black"/>
                  </a:solidFill>
                  <a:latin typeface="Arial" panose="020B0604020202020204"/>
                  <a:cs typeface="Arial" pitchFamily="34" charset="0"/>
                </a:rPr>
                <a:t> in der Helmholtz-Gemeinschaft</a:t>
              </a:r>
              <a:endParaRPr kumimoji="1" lang="en-US" sz="1774" dirty="0">
                <a:solidFill>
                  <a:prstClr val="black"/>
                </a:solidFill>
                <a:latin typeface="Arial" panose="020B0604020202020204"/>
                <a:cs typeface="Arial" pitchFamily="34" charset="0"/>
              </a:endParaRPr>
            </a:p>
            <a:p>
              <a:pPr defTabSz="781642">
                <a:spcBef>
                  <a:spcPts val="379"/>
                </a:spcBef>
                <a:spcAft>
                  <a:spcPts val="395"/>
                </a:spcAft>
                <a:tabLst>
                  <a:tab pos="615933" algn="l"/>
                </a:tabLst>
                <a:defRPr/>
              </a:pPr>
              <a:endParaRPr kumimoji="1" lang="en-US" sz="1774" dirty="0">
                <a:solidFill>
                  <a:prstClr val="black"/>
                </a:solidFill>
                <a:latin typeface="Arial" panose="020B0604020202020204"/>
                <a:cs typeface="Arial" pitchFamily="34" charset="0"/>
              </a:endParaRPr>
            </a:p>
          </p:txBody>
        </p: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02E9D8E6-0E15-46C0-AA4C-037C2F2A46BB}"/>
                </a:ext>
              </a:extLst>
            </p:cNvPr>
            <p:cNvCxnSpPr/>
            <p:nvPr/>
          </p:nvCxnSpPr>
          <p:spPr>
            <a:xfrm>
              <a:off x="5421757" y="3819018"/>
              <a:ext cx="0" cy="115235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562CD0EC-0347-437E-BAD3-9D0AAD976CC8}"/>
              </a:ext>
            </a:extLst>
          </p:cNvPr>
          <p:cNvGrpSpPr/>
          <p:nvPr/>
        </p:nvGrpSpPr>
        <p:grpSpPr>
          <a:xfrm>
            <a:off x="2425243" y="1820935"/>
            <a:ext cx="1222479" cy="1312139"/>
            <a:chOff x="4297144" y="1592920"/>
            <a:chExt cx="1241365" cy="1332410"/>
          </a:xfrm>
        </p:grpSpPr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0F154E11-C59A-40FC-A3E8-0F815E8D864A}"/>
                </a:ext>
              </a:extLst>
            </p:cNvPr>
            <p:cNvCxnSpPr/>
            <p:nvPr/>
          </p:nvCxnSpPr>
          <p:spPr>
            <a:xfrm>
              <a:off x="4305491" y="1592920"/>
              <a:ext cx="0" cy="133241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 Box 7">
              <a:extLst>
                <a:ext uri="{FF2B5EF4-FFF2-40B4-BE49-F238E27FC236}">
                  <a16:creationId xmlns:a16="http://schemas.microsoft.com/office/drawing/2014/main" id="{EBF1E6F3-EBCF-4259-B5EA-8FFCF1C13E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7144" y="1592920"/>
              <a:ext cx="1241365" cy="93739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 lIns="78147" tIns="39073" rIns="78147" bIns="39073"/>
            <a:lstStyle/>
            <a:p>
              <a:pPr defTabSz="781642">
                <a:tabLst>
                  <a:tab pos="615933" algn="l"/>
                </a:tabLst>
                <a:defRPr/>
              </a:pPr>
              <a:r>
                <a:rPr kumimoji="1" lang="en-US" sz="1774" dirty="0">
                  <a:solidFill>
                    <a:srgbClr val="009682"/>
                  </a:solidFill>
                  <a:latin typeface="Arial" panose="020B0604020202020204"/>
                  <a:cs typeface="Arial" pitchFamily="34" charset="0"/>
                </a:rPr>
                <a:t>1885   </a:t>
              </a:r>
            </a:p>
            <a:p>
              <a:pPr defTabSz="781642">
                <a:spcBef>
                  <a:spcPts val="379"/>
                </a:spcBef>
                <a:spcAft>
                  <a:spcPts val="395"/>
                </a:spcAft>
                <a:tabLst>
                  <a:tab pos="615933" algn="l"/>
                </a:tabLst>
                <a:defRPr/>
              </a:pPr>
              <a:r>
                <a:rPr kumimoji="1" lang="en-US" sz="1574" dirty="0" err="1">
                  <a:solidFill>
                    <a:prstClr val="black"/>
                  </a:solidFill>
                  <a:latin typeface="Arial" panose="020B0604020202020204"/>
                  <a:cs typeface="Arial" pitchFamily="34" charset="0"/>
                </a:rPr>
                <a:t>Technische</a:t>
              </a:r>
              <a:r>
                <a:rPr kumimoji="1" lang="en-US" sz="1574" dirty="0">
                  <a:solidFill>
                    <a:prstClr val="black"/>
                  </a:solidFill>
                  <a:latin typeface="Arial" panose="020B0604020202020204"/>
                  <a:cs typeface="Arial" pitchFamily="34" charset="0"/>
                </a:rPr>
                <a:t> Hochschule</a:t>
              </a:r>
            </a:p>
          </p:txBody>
        </p:sp>
      </p:grp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894C5DB2-6649-493A-9E04-3EC5200BF633}"/>
              </a:ext>
            </a:extLst>
          </p:cNvPr>
          <p:cNvCxnSpPr/>
          <p:nvPr/>
        </p:nvCxnSpPr>
        <p:spPr>
          <a:xfrm>
            <a:off x="5274392" y="2087606"/>
            <a:ext cx="0" cy="138306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7">
            <a:extLst>
              <a:ext uri="{FF2B5EF4-FFF2-40B4-BE49-F238E27FC236}">
                <a16:creationId xmlns:a16="http://schemas.microsoft.com/office/drawing/2014/main" id="{01F0255B-89D8-479F-A186-3652CAB1D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587" y="2121581"/>
            <a:ext cx="1923548" cy="134760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58609" tIns="29306" rIns="58609" bIns="29306"/>
          <a:lstStyle/>
          <a:p>
            <a:pPr defTabSz="586231">
              <a:tabLst>
                <a:tab pos="461950" algn="l"/>
              </a:tabLst>
              <a:defRPr/>
            </a:pPr>
            <a:r>
              <a:rPr kumimoji="1" lang="en-US" sz="1598" dirty="0">
                <a:solidFill>
                  <a:srgbClr val="009682"/>
                </a:solidFill>
                <a:latin typeface="Arial" panose="020B0604020202020204"/>
                <a:cs typeface="Arial" pitchFamily="34" charset="0"/>
              </a:rPr>
              <a:t>2006 ExzellenzInitiative</a:t>
            </a:r>
          </a:p>
          <a:p>
            <a:pPr defTabSz="586231">
              <a:spcBef>
                <a:spcPts val="284"/>
              </a:spcBef>
              <a:spcAft>
                <a:spcPts val="296"/>
              </a:spcAft>
              <a:tabLst>
                <a:tab pos="461950" algn="l"/>
              </a:tabLst>
              <a:defRPr/>
            </a:pPr>
            <a:r>
              <a:rPr lang="de-DE" sz="1598" dirty="0">
                <a:solidFill>
                  <a:prstClr val="black"/>
                </a:solidFill>
                <a:latin typeface="Arial" panose="020B0604020202020204"/>
              </a:rPr>
              <a:t>Auszeichnung für die </a:t>
            </a:r>
            <a:r>
              <a:rPr lang="de-DE" sz="1598" b="1" dirty="0">
                <a:solidFill>
                  <a:prstClr val="black"/>
                </a:solidFill>
                <a:latin typeface="Arial" panose="020B0604020202020204"/>
              </a:rPr>
              <a:t>KIT-Idee</a:t>
            </a:r>
            <a:endParaRPr kumimoji="1" lang="en-US" sz="1598" b="1" dirty="0">
              <a:solidFill>
                <a:prstClr val="black"/>
              </a:solidFill>
              <a:latin typeface="Arial" panose="020B0604020202020204"/>
              <a:cs typeface="Arial" pitchFamily="34" charset="0"/>
            </a:endParaRPr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8028F9DD-0305-44B7-9CD7-0B2A942DE5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67" r="3042"/>
          <a:stretch/>
        </p:blipFill>
        <p:spPr>
          <a:xfrm>
            <a:off x="6941760" y="3240530"/>
            <a:ext cx="1693741" cy="874735"/>
          </a:xfrm>
          <a:prstGeom prst="rect">
            <a:avLst/>
          </a:prstGeom>
        </p:spPr>
      </p:pic>
      <p:sp>
        <p:nvSpPr>
          <p:cNvPr id="51" name="Pfeil: Fünfeck 50">
            <a:extLst>
              <a:ext uri="{FF2B5EF4-FFF2-40B4-BE49-F238E27FC236}">
                <a16:creationId xmlns:a16="http://schemas.microsoft.com/office/drawing/2014/main" id="{1384F2F6-6EBE-45F7-9A25-5D2507E18517}"/>
              </a:ext>
            </a:extLst>
          </p:cNvPr>
          <p:cNvSpPr/>
          <p:nvPr/>
        </p:nvSpPr>
        <p:spPr>
          <a:xfrm rot="11173491" flipH="1">
            <a:off x="1654426" y="3357570"/>
            <a:ext cx="3886195" cy="201600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76" tIns="45039" rIns="90076" bIns="450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510">
              <a:defRPr/>
            </a:pPr>
            <a:endParaRPr lang="de-DE" sz="1338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2" name="Pfeil: Fünfeck 51">
            <a:extLst>
              <a:ext uri="{FF2B5EF4-FFF2-40B4-BE49-F238E27FC236}">
                <a16:creationId xmlns:a16="http://schemas.microsoft.com/office/drawing/2014/main" id="{0CD8DFD8-8AAA-4C05-BA0A-02DF7CA7F02C}"/>
              </a:ext>
            </a:extLst>
          </p:cNvPr>
          <p:cNvSpPr/>
          <p:nvPr/>
        </p:nvSpPr>
        <p:spPr>
          <a:xfrm rot="10433669" flipH="1">
            <a:off x="3014852" y="3708264"/>
            <a:ext cx="2516242" cy="196225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76" tIns="45039" rIns="90076" bIns="450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510">
              <a:defRPr/>
            </a:pPr>
            <a:endParaRPr lang="de-DE" sz="1338">
              <a:solidFill>
                <a:prstClr val="black"/>
              </a:solidFill>
              <a:latin typeface="Arial" panose="020B0604020202020204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F9F9E62-89A6-4B37-88F9-49135845D0DF}"/>
              </a:ext>
            </a:extLst>
          </p:cNvPr>
          <p:cNvGrpSpPr/>
          <p:nvPr/>
        </p:nvGrpSpPr>
        <p:grpSpPr>
          <a:xfrm>
            <a:off x="5736295" y="3439263"/>
            <a:ext cx="863603" cy="459278"/>
            <a:chOff x="6818918" y="3595784"/>
            <a:chExt cx="864403" cy="459703"/>
          </a:xfrm>
        </p:grpSpPr>
        <p:sp>
          <p:nvSpPr>
            <p:cNvPr id="53" name="Pfeil: Chevron 52">
              <a:extLst>
                <a:ext uri="{FF2B5EF4-FFF2-40B4-BE49-F238E27FC236}">
                  <a16:creationId xmlns:a16="http://schemas.microsoft.com/office/drawing/2014/main" id="{536CA061-93DA-44FD-A1F2-77D318D21971}"/>
                </a:ext>
              </a:extLst>
            </p:cNvPr>
            <p:cNvSpPr/>
            <p:nvPr/>
          </p:nvSpPr>
          <p:spPr>
            <a:xfrm>
              <a:off x="6818918" y="3644970"/>
              <a:ext cx="196823" cy="361331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076" tIns="45039" rIns="90076" bIns="4503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510">
                <a:defRPr/>
              </a:pPr>
              <a:endParaRPr lang="de-DE" sz="1338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54" name="Pfeil: Chevron 53">
              <a:extLst>
                <a:ext uri="{FF2B5EF4-FFF2-40B4-BE49-F238E27FC236}">
                  <a16:creationId xmlns:a16="http://schemas.microsoft.com/office/drawing/2014/main" id="{7FE9A8C0-66A5-44DA-ACA4-939F692327AC}"/>
                </a:ext>
              </a:extLst>
            </p:cNvPr>
            <p:cNvSpPr/>
            <p:nvPr/>
          </p:nvSpPr>
          <p:spPr>
            <a:xfrm>
              <a:off x="7080066" y="3620164"/>
              <a:ext cx="269465" cy="410943"/>
            </a:xfrm>
            <a:prstGeom prst="chevron">
              <a:avLst/>
            </a:prstGeom>
            <a:gradFill flip="none" rotWithShape="1">
              <a:gsLst>
                <a:gs pos="0">
                  <a:srgbClr val="009682"/>
                </a:gs>
                <a:gs pos="100000">
                  <a:srgbClr val="A6A6A6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076" tIns="45039" rIns="90076" bIns="4503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510">
                <a:defRPr/>
              </a:pPr>
              <a:endParaRPr lang="de-DE" sz="1338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55" name="Pfeil: Chevron 54">
              <a:extLst>
                <a:ext uri="{FF2B5EF4-FFF2-40B4-BE49-F238E27FC236}">
                  <a16:creationId xmlns:a16="http://schemas.microsoft.com/office/drawing/2014/main" id="{BBEAEBDC-B5BE-4CD3-A65C-334591F981CD}"/>
                </a:ext>
              </a:extLst>
            </p:cNvPr>
            <p:cNvSpPr/>
            <p:nvPr/>
          </p:nvSpPr>
          <p:spPr>
            <a:xfrm>
              <a:off x="7413856" y="3595784"/>
              <a:ext cx="269465" cy="459703"/>
            </a:xfrm>
            <a:prstGeom prst="chevron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076" tIns="45039" rIns="90076" bIns="4503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510">
                <a:defRPr/>
              </a:pPr>
              <a:endParaRPr lang="de-DE" sz="1338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F962883C-15F2-4B3C-B23D-615D5450B4B2}"/>
              </a:ext>
            </a:extLst>
          </p:cNvPr>
          <p:cNvCxnSpPr/>
          <p:nvPr/>
        </p:nvCxnSpPr>
        <p:spPr>
          <a:xfrm>
            <a:off x="3423946" y="4392709"/>
            <a:ext cx="0" cy="180862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hteck 56">
            <a:extLst>
              <a:ext uri="{FF2B5EF4-FFF2-40B4-BE49-F238E27FC236}">
                <a16:creationId xmlns:a16="http://schemas.microsoft.com/office/drawing/2014/main" id="{88DEA9BF-8DED-4527-BD37-A9FF20A0BEB0}"/>
              </a:ext>
            </a:extLst>
          </p:cNvPr>
          <p:cNvSpPr/>
          <p:nvPr/>
        </p:nvSpPr>
        <p:spPr>
          <a:xfrm>
            <a:off x="9896069" y="3039851"/>
            <a:ext cx="2285041" cy="1920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8611">
              <a:defRPr/>
            </a:pPr>
            <a:r>
              <a:rPr lang="de-DE" sz="1598" dirty="0">
                <a:solidFill>
                  <a:srgbClr val="4664AA"/>
                </a:solidFill>
                <a:latin typeface="Arial" panose="020B0604020202020204"/>
              </a:rPr>
              <a:t>2021 KIT 2.0 </a:t>
            </a:r>
          </a:p>
          <a:p>
            <a:pPr defTabSz="608611">
              <a:defRPr/>
            </a:pPr>
            <a:endParaRPr lang="de-DE" sz="1770" dirty="0">
              <a:solidFill>
                <a:srgbClr val="4664AA"/>
              </a:solidFill>
              <a:latin typeface="Arial" panose="020B0604020202020204"/>
            </a:endParaRPr>
          </a:p>
          <a:p>
            <a:pPr defTabSz="608611">
              <a:defRPr/>
            </a:pPr>
            <a:endParaRPr lang="de-DE" sz="1578" dirty="0">
              <a:solidFill>
                <a:srgbClr val="4664AA"/>
              </a:solidFill>
              <a:latin typeface="Arial" panose="020B0604020202020204"/>
            </a:endParaRPr>
          </a:p>
          <a:p>
            <a:pPr defTabSz="608611">
              <a:defRPr/>
            </a:pPr>
            <a:endParaRPr lang="de-DE" sz="1333" dirty="0">
              <a:solidFill>
                <a:srgbClr val="4664AA"/>
              </a:solidFill>
              <a:latin typeface="Arial" panose="020B0604020202020204"/>
            </a:endParaRPr>
          </a:p>
          <a:p>
            <a:pPr defTabSz="608611">
              <a:defRPr/>
            </a:pPr>
            <a:r>
              <a:rPr lang="de-DE" sz="1400" b="1" dirty="0">
                <a:solidFill>
                  <a:prstClr val="black"/>
                </a:solidFill>
                <a:latin typeface="Arial" panose="020B0604020202020204"/>
              </a:rPr>
              <a:t>Neue Verwaltungs-vereinbarung </a:t>
            </a:r>
            <a:r>
              <a:rPr lang="de-DE" sz="1400" dirty="0">
                <a:solidFill>
                  <a:prstClr val="black"/>
                </a:solidFill>
                <a:latin typeface="Arial" panose="020B0604020202020204"/>
              </a:rPr>
              <a:t>und </a:t>
            </a:r>
            <a:br>
              <a:rPr lang="de-DE" sz="1400" dirty="0">
                <a:solidFill>
                  <a:prstClr val="black"/>
                </a:solidFill>
                <a:latin typeface="Arial" panose="020B0604020202020204"/>
              </a:rPr>
            </a:br>
            <a:r>
              <a:rPr lang="de-DE" sz="1400" b="1" dirty="0">
                <a:solidFill>
                  <a:prstClr val="black"/>
                </a:solidFill>
                <a:latin typeface="Arial" panose="020B0604020202020204"/>
              </a:rPr>
              <a:t>2. KIT-</a:t>
            </a:r>
            <a:r>
              <a:rPr lang="de-DE" sz="1400" b="1" dirty="0" err="1">
                <a:solidFill>
                  <a:prstClr val="black"/>
                </a:solidFill>
                <a:latin typeface="Arial" panose="020B0604020202020204"/>
              </a:rPr>
              <a:t>Weiterentwick</a:t>
            </a:r>
            <a:r>
              <a:rPr lang="de-DE" sz="1400" b="1" dirty="0">
                <a:solidFill>
                  <a:prstClr val="black"/>
                </a:solidFill>
                <a:latin typeface="Arial" panose="020B0604020202020204"/>
              </a:rPr>
              <a:t>-</a:t>
            </a:r>
            <a:r>
              <a:rPr lang="de-DE" sz="1400" b="1" dirty="0" err="1">
                <a:solidFill>
                  <a:prstClr val="black"/>
                </a:solidFill>
                <a:latin typeface="Arial" panose="020B0604020202020204"/>
              </a:rPr>
              <a:t>lungsgesetz</a:t>
            </a:r>
            <a:r>
              <a:rPr lang="de-DE" sz="1400" b="1" dirty="0">
                <a:solidFill>
                  <a:prstClr val="black"/>
                </a:solidFill>
                <a:latin typeface="Arial" panose="020B0604020202020204"/>
              </a:rPr>
              <a:t> (2. KIT-WG)</a:t>
            </a:r>
          </a:p>
        </p:txBody>
      </p:sp>
      <p:pic>
        <p:nvPicPr>
          <p:cNvPr id="58" name="Picture 17" descr="Abschlussbild.jpg">
            <a:extLst>
              <a:ext uri="{FF2B5EF4-FFF2-40B4-BE49-F238E27FC236}">
                <a16:creationId xmlns:a16="http://schemas.microsoft.com/office/drawing/2014/main" id="{5663B710-ADB6-4C45-A22D-695BED88785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0676" y="2004473"/>
            <a:ext cx="1722683" cy="96489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bg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8E398717-1220-4E69-B825-3BB52578AB8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1555" y="5153526"/>
            <a:ext cx="561391" cy="794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D260B55A-1B5D-484B-9FEC-6387605AA8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382" y="5266829"/>
            <a:ext cx="549897" cy="804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" name="object 6">
            <a:extLst>
              <a:ext uri="{FF2B5EF4-FFF2-40B4-BE49-F238E27FC236}">
                <a16:creationId xmlns:a16="http://schemas.microsoft.com/office/drawing/2014/main" id="{2160D1F5-120E-4994-B85B-CB08CE8016D7}"/>
              </a:ext>
            </a:extLst>
          </p:cNvPr>
          <p:cNvSpPr txBox="1"/>
          <p:nvPr/>
        </p:nvSpPr>
        <p:spPr>
          <a:xfrm>
            <a:off x="7749535" y="1428395"/>
            <a:ext cx="2238860" cy="17440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86231">
              <a:lnSpc>
                <a:spcPts val="1733"/>
              </a:lnSpc>
              <a:tabLst>
                <a:tab pos="461950" algn="l"/>
              </a:tabLst>
              <a:defRPr/>
            </a:pPr>
            <a:r>
              <a:rPr kumimoji="1" lang="de-DE" sz="1598" dirty="0">
                <a:solidFill>
                  <a:srgbClr val="009682"/>
                </a:solidFill>
                <a:latin typeface="Arial" panose="020B0604020202020204"/>
                <a:cs typeface="Arial" pitchFamily="34" charset="0"/>
              </a:rPr>
              <a:t>2012</a:t>
            </a:r>
          </a:p>
          <a:p>
            <a:pPr defTabSz="586231">
              <a:lnSpc>
                <a:spcPts val="1733"/>
              </a:lnSpc>
              <a:tabLst>
                <a:tab pos="461950" algn="l"/>
              </a:tabLst>
              <a:defRPr/>
            </a:pPr>
            <a:r>
              <a:rPr lang="de-DE" sz="1466" b="1" dirty="0">
                <a:solidFill>
                  <a:prstClr val="black"/>
                </a:solidFill>
                <a:latin typeface="Arial" panose="020B0604020202020204"/>
              </a:rPr>
              <a:t>KIT-Weiterentwicklungs-gesetz (KIT-WG)</a:t>
            </a:r>
            <a:endParaRPr sz="1466" b="1" dirty="0">
              <a:solidFill>
                <a:prstClr val="black"/>
              </a:solidFill>
              <a:latin typeface="Arial" panose="020B0604020202020204"/>
            </a:endParaRPr>
          </a:p>
          <a:p>
            <a:pPr marL="16912" defTabSz="608809">
              <a:lnSpc>
                <a:spcPts val="1733"/>
              </a:lnSpc>
              <a:defRPr/>
            </a:pPr>
            <a:r>
              <a:rPr lang="de-DE" sz="1466" dirty="0">
                <a:solidFill>
                  <a:prstClr val="black"/>
                </a:solidFill>
                <a:latin typeface="Arial" panose="020B0604020202020204"/>
              </a:rPr>
              <a:t>Berufungsrecht, Dienstherren-</a:t>
            </a:r>
            <a:br>
              <a:rPr lang="de-DE" sz="1466" dirty="0">
                <a:solidFill>
                  <a:prstClr val="black"/>
                </a:solidFill>
                <a:latin typeface="Arial" panose="020B0604020202020204"/>
              </a:rPr>
            </a:br>
            <a:r>
              <a:rPr lang="de-DE" sz="1466" dirty="0">
                <a:solidFill>
                  <a:prstClr val="black"/>
                </a:solidFill>
                <a:latin typeface="Arial" panose="020B0604020202020204"/>
              </a:rPr>
              <a:t>eigenschaft,</a:t>
            </a:r>
          </a:p>
          <a:p>
            <a:pPr marL="16912" defTabSz="608809">
              <a:lnSpc>
                <a:spcPts val="1733"/>
              </a:lnSpc>
              <a:defRPr/>
            </a:pPr>
            <a:r>
              <a:rPr lang="de-DE" sz="1466" dirty="0">
                <a:solidFill>
                  <a:srgbClr val="000000"/>
                </a:solidFill>
                <a:latin typeface="Arial" panose="020B0604020202020204"/>
              </a:rPr>
              <a:t>Experimentierphase Bauherreneigenschaft</a:t>
            </a:r>
            <a:endParaRPr kumimoji="1" lang="en-US" sz="1466" dirty="0">
              <a:solidFill>
                <a:srgbClr val="000000"/>
              </a:solidFill>
              <a:latin typeface="Arial" panose="020B0604020202020204"/>
              <a:cs typeface="Arial" pitchFamily="34" charset="0"/>
            </a:endParaRPr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767BD052-C245-4AC4-8C4E-89DC2186ED71}"/>
              </a:ext>
            </a:extLst>
          </p:cNvPr>
          <p:cNvGrpSpPr/>
          <p:nvPr/>
        </p:nvGrpSpPr>
        <p:grpSpPr>
          <a:xfrm>
            <a:off x="8841531" y="3416767"/>
            <a:ext cx="2911827" cy="456171"/>
            <a:chOff x="8943871" y="3541223"/>
            <a:chExt cx="2717465" cy="308562"/>
          </a:xfrm>
        </p:grpSpPr>
        <p:sp>
          <p:nvSpPr>
            <p:cNvPr id="66" name="Pfeil: Chevron 65">
              <a:extLst>
                <a:ext uri="{FF2B5EF4-FFF2-40B4-BE49-F238E27FC236}">
                  <a16:creationId xmlns:a16="http://schemas.microsoft.com/office/drawing/2014/main" id="{3FA7B39F-5269-4A20-8638-4E744390558B}"/>
                </a:ext>
              </a:extLst>
            </p:cNvPr>
            <p:cNvSpPr/>
            <p:nvPr/>
          </p:nvSpPr>
          <p:spPr>
            <a:xfrm>
              <a:off x="8943871" y="3542095"/>
              <a:ext cx="1814722" cy="307690"/>
            </a:xfrm>
            <a:prstGeom prst="chevron">
              <a:avLst>
                <a:gd name="adj" fmla="val 40259"/>
              </a:avLst>
            </a:prstGeom>
            <a:gradFill flip="none" rotWithShape="1">
              <a:gsLst>
                <a:gs pos="0">
                  <a:srgbClr val="009682"/>
                </a:gs>
                <a:gs pos="50000">
                  <a:srgbClr val="4664AA">
                    <a:tint val="44500"/>
                    <a:satMod val="160000"/>
                  </a:srgbClr>
                </a:gs>
                <a:gs pos="100000">
                  <a:srgbClr val="4664AA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61137">
                <a:defRPr/>
              </a:pPr>
              <a:endParaRPr lang="de-DE" sz="1697" kern="0">
                <a:solidFill>
                  <a:srgbClr val="4664AA"/>
                </a:solidFill>
                <a:latin typeface="Arial" panose="020B0604020202020204"/>
              </a:endParaRPr>
            </a:p>
          </p:txBody>
        </p:sp>
        <p:sp>
          <p:nvSpPr>
            <p:cNvPr id="67" name="Pfeil: Chevron 66">
              <a:extLst>
                <a:ext uri="{FF2B5EF4-FFF2-40B4-BE49-F238E27FC236}">
                  <a16:creationId xmlns:a16="http://schemas.microsoft.com/office/drawing/2014/main" id="{E39DDEF5-660E-4A10-BE3C-77E16D05F34D}"/>
                </a:ext>
              </a:extLst>
            </p:cNvPr>
            <p:cNvSpPr/>
            <p:nvPr/>
          </p:nvSpPr>
          <p:spPr>
            <a:xfrm>
              <a:off x="10891427" y="3542095"/>
              <a:ext cx="317873" cy="300473"/>
            </a:xfrm>
            <a:prstGeom prst="chevron">
              <a:avLst/>
            </a:prstGeom>
            <a:solidFill>
              <a:srgbClr val="4664A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61137">
                <a:defRPr/>
              </a:pPr>
              <a:r>
                <a:rPr lang="de-DE" sz="1697" kern="0" dirty="0">
                  <a:solidFill>
                    <a:srgbClr val="4664AA"/>
                  </a:solidFill>
                  <a:latin typeface="Arial" panose="020B0604020202020204"/>
                </a:rPr>
                <a:t> </a:t>
              </a:r>
            </a:p>
          </p:txBody>
        </p:sp>
        <p:sp>
          <p:nvSpPr>
            <p:cNvPr id="68" name="Pfeil: Chevron 67">
              <a:extLst>
                <a:ext uri="{FF2B5EF4-FFF2-40B4-BE49-F238E27FC236}">
                  <a16:creationId xmlns:a16="http://schemas.microsoft.com/office/drawing/2014/main" id="{0B881BAB-30B3-4809-B758-E19882268F08}"/>
                </a:ext>
              </a:extLst>
            </p:cNvPr>
            <p:cNvSpPr/>
            <p:nvPr/>
          </p:nvSpPr>
          <p:spPr>
            <a:xfrm>
              <a:off x="11343463" y="3541223"/>
              <a:ext cx="317873" cy="300473"/>
            </a:xfrm>
            <a:prstGeom prst="chevron">
              <a:avLst/>
            </a:prstGeom>
            <a:solidFill>
              <a:srgbClr val="4664A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61137">
                <a:defRPr/>
              </a:pPr>
              <a:endParaRPr lang="de-DE" sz="1697" kern="0">
                <a:solidFill>
                  <a:srgbClr val="4664AA"/>
                </a:solidFill>
                <a:latin typeface="Arial" panose="020B0604020202020204"/>
              </a:endParaRPr>
            </a:p>
          </p:txBody>
        </p:sp>
      </p:grp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269351D4-8925-476F-9CC5-5356A903EE66}"/>
              </a:ext>
            </a:extLst>
          </p:cNvPr>
          <p:cNvCxnSpPr>
            <a:cxnSpLocks/>
          </p:cNvCxnSpPr>
          <p:nvPr/>
        </p:nvCxnSpPr>
        <p:spPr>
          <a:xfrm>
            <a:off x="7616599" y="1467075"/>
            <a:ext cx="0" cy="171831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97C5D5C1-3193-4812-8457-1FE41C6D6DBB}"/>
              </a:ext>
            </a:extLst>
          </p:cNvPr>
          <p:cNvSpPr/>
          <p:nvPr/>
        </p:nvSpPr>
        <p:spPr>
          <a:xfrm>
            <a:off x="704051" y="6455405"/>
            <a:ext cx="950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355B21-B324-434D-ABB6-684CB6180B39}" type="datetime1">
              <a:rPr lang="de-DE" sz="1200">
                <a:solidFill>
                  <a:prstClr val="black"/>
                </a:solidFill>
              </a:rPr>
              <a:pPr marL="0" marR="0" lvl="0" indent="0" algn="l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28078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52</a:t>
            </a:fld>
            <a:endParaRPr lang="en-US" noProof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F29CD21-DA6A-4985-92E1-3EA131295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17" y="394872"/>
            <a:ext cx="10729166" cy="767748"/>
          </a:xfrm>
        </p:spPr>
        <p:txBody>
          <a:bodyPr>
            <a:noAutofit/>
          </a:bodyPr>
          <a:lstStyle/>
          <a:p>
            <a:r>
              <a:rPr lang="de-DE" sz="2798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Der lange Weg hin zum zweiten </a:t>
            </a:r>
            <a:br>
              <a:rPr lang="de-DE" sz="2798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798" dirty="0">
                <a:solidFill>
                  <a:schemeClr val="tx1">
                    <a:lumMod val="95000"/>
                    <a:lumOff val="5000"/>
                  </a:schemeClr>
                </a:solidFill>
              </a:rPr>
              <a:t>KIT-Weiterentwicklungsgesetz (KIT 2.0)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621603E-CDCE-42E1-9C54-87BDA92A02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562" y="1491409"/>
            <a:ext cx="1192571" cy="1688319"/>
          </a:xfrm>
          <a:prstGeom prst="rect">
            <a:avLst/>
          </a:prstGeom>
          <a:effectLst/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A426763-8368-4FF6-A354-C6A42A8077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319" y="2164817"/>
            <a:ext cx="2773225" cy="142305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83AAD318-9FD6-432D-B429-8E820358A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153" y="1567059"/>
            <a:ext cx="6995444" cy="4761858"/>
          </a:xfrm>
        </p:spPr>
        <p:txBody>
          <a:bodyPr>
            <a:noAutofit/>
          </a:bodyPr>
          <a:lstStyle/>
          <a:p>
            <a:pPr marL="234798" indent="-23479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899" b="1" dirty="0"/>
              <a:t>2015 </a:t>
            </a:r>
            <a:r>
              <a:rPr lang="de-DE" sz="1899" dirty="0"/>
              <a:t>Neuer Rechtsrahmen und </a:t>
            </a:r>
            <a:r>
              <a:rPr lang="de-DE" sz="1899" u="sng" dirty="0"/>
              <a:t>eine</a:t>
            </a:r>
            <a:r>
              <a:rPr lang="de-DE" sz="1899" dirty="0"/>
              <a:t> Mission als Ziel in Dachstrategie 2025 </a:t>
            </a:r>
          </a:p>
          <a:p>
            <a:pPr marL="234798" indent="-23479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899" b="1" dirty="0"/>
              <a:t>Juli 2018 </a:t>
            </a:r>
            <a:r>
              <a:rPr lang="de-DE" sz="1899" dirty="0"/>
              <a:t>Auftakt mit Besuch der Ministerinnen am KIT</a:t>
            </a:r>
          </a:p>
          <a:p>
            <a:pPr marL="234798" indent="-23479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sz="1899" b="1" dirty="0"/>
              <a:t>Ende 2018 </a:t>
            </a:r>
            <a:r>
              <a:rPr lang="de-DE" sz="1899" dirty="0"/>
              <a:t>Gründung der Arbeitsgruppen „Finanzen“ (BMBF) und „Personal“ (MWK); parallel KIT-internes Projekt (Project-Owner Präsident, Projektleiterin VP </a:t>
            </a:r>
            <a:r>
              <a:rPr lang="de-DE" sz="1899" dirty="0" err="1"/>
              <a:t>PuR</a:t>
            </a:r>
            <a:r>
              <a:rPr lang="de-DE" sz="1899" dirty="0"/>
              <a:t>)</a:t>
            </a:r>
          </a:p>
          <a:p>
            <a:pPr marL="234798" indent="-23479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de-DE" sz="1899" b="1" dirty="0"/>
              <a:t>2019/2020</a:t>
            </a:r>
            <a:r>
              <a:rPr lang="de-DE" sz="1899" dirty="0"/>
              <a:t> Vorbereitungen zu neuer Verwaltungsvereinbarung sowie 2. KIT-WG durch Ministerien, Spiegelung im KIT </a:t>
            </a:r>
          </a:p>
          <a:p>
            <a:pPr marL="234798" indent="-23479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899" b="1" dirty="0"/>
              <a:t>Dezember 2020 </a:t>
            </a:r>
            <a:r>
              <a:rPr lang="de-DE" sz="1899" dirty="0"/>
              <a:t>1. Lesung im Landtag, </a:t>
            </a:r>
            <a:br>
              <a:rPr lang="de-DE" sz="1899" dirty="0"/>
            </a:br>
            <a:r>
              <a:rPr lang="de-DE" sz="1899" b="1" dirty="0"/>
              <a:t>Februar 2021</a:t>
            </a:r>
            <a:r>
              <a:rPr lang="de-DE" sz="1899" dirty="0"/>
              <a:t> Unterzeichnung Verwaltungsvereinbarung (VwV) Bund/Land sowie 2. Lesung und Beschluss im Landtag</a:t>
            </a:r>
          </a:p>
          <a:p>
            <a:pPr marL="234798" indent="-23479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899" b="1" dirty="0"/>
              <a:t>April 2021</a:t>
            </a:r>
            <a:r>
              <a:rPr lang="de-DE" sz="1899" dirty="0"/>
              <a:t> Start Folgeprojekt „Implementierung KIT 2.0“</a:t>
            </a:r>
            <a:br>
              <a:rPr lang="de-DE" sz="1899" dirty="0"/>
            </a:br>
            <a:r>
              <a:rPr lang="de-DE" sz="1899" dirty="0">
                <a:sym typeface="Wingdings" panose="05000000000000000000" pitchFamily="2" charset="2"/>
              </a:rPr>
              <a:t> Übergangsfristen bis Dezember 2022/Januar 2023</a:t>
            </a:r>
            <a:endParaRPr lang="de-DE" sz="1899" dirty="0"/>
          </a:p>
          <a:p>
            <a:pPr marL="234798" indent="-234798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899" dirty="0"/>
          </a:p>
          <a:p>
            <a:pPr marL="234798" indent="-234798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899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0877E63-E310-4859-A1DF-A5D95368AA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223" y="3947989"/>
            <a:ext cx="2002625" cy="1332883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2E4BF41-353F-4FFE-9CF9-35425988156E}"/>
              </a:ext>
            </a:extLst>
          </p:cNvPr>
          <p:cNvGrpSpPr/>
          <p:nvPr/>
        </p:nvGrpSpPr>
        <p:grpSpPr>
          <a:xfrm>
            <a:off x="612273" y="4321502"/>
            <a:ext cx="1354647" cy="1638861"/>
            <a:chOff x="529719" y="1813699"/>
            <a:chExt cx="3338399" cy="4158538"/>
          </a:xfrm>
          <a:effectLst/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B64BC9AC-E64A-437C-8A72-55333E468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0623" y="2238293"/>
              <a:ext cx="1997495" cy="290239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55D00EF1-ED2D-4611-9A1F-E364A6EE5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719" y="1813699"/>
              <a:ext cx="1983317" cy="2806211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9EA10E4A-1BB1-4750-82A3-CE6487299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6194" y="3069846"/>
              <a:ext cx="1983317" cy="2902391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13" name="Rechteck 12">
            <a:extLst>
              <a:ext uri="{FF2B5EF4-FFF2-40B4-BE49-F238E27FC236}">
                <a16:creationId xmlns:a16="http://schemas.microsoft.com/office/drawing/2014/main" id="{62B7024B-DE96-4213-9CE9-1B05F894B5A3}"/>
              </a:ext>
            </a:extLst>
          </p:cNvPr>
          <p:cNvSpPr/>
          <p:nvPr/>
        </p:nvSpPr>
        <p:spPr>
          <a:xfrm>
            <a:off x="680931" y="6455405"/>
            <a:ext cx="950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355B21-B324-434D-ABB6-684CB6180B39}" type="datetime1">
              <a:rPr lang="de-DE" sz="1200">
                <a:solidFill>
                  <a:prstClr val="black"/>
                </a:solidFill>
              </a:rPr>
              <a:pPr marL="0" marR="0" lvl="0" indent="0" algn="l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03608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FE6321F9-BC96-42EE-834C-8FBE127591AD}"/>
              </a:ext>
            </a:extLst>
          </p:cNvPr>
          <p:cNvGrpSpPr/>
          <p:nvPr/>
        </p:nvGrpSpPr>
        <p:grpSpPr>
          <a:xfrm>
            <a:off x="992253" y="1455296"/>
            <a:ext cx="10057554" cy="4663922"/>
            <a:chOff x="793810" y="1091809"/>
            <a:chExt cx="7545494" cy="3499021"/>
          </a:xfrm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A419DCF4-25B6-4116-9328-EDC648C6748F}"/>
                </a:ext>
              </a:extLst>
            </p:cNvPr>
            <p:cNvSpPr/>
            <p:nvPr/>
          </p:nvSpPr>
          <p:spPr>
            <a:xfrm>
              <a:off x="1283855" y="1586914"/>
              <a:ext cx="6641636" cy="3003916"/>
            </a:xfrm>
            <a:prstGeom prst="rect">
              <a:avLst/>
            </a:prstGeom>
            <a:solidFill>
              <a:srgbClr val="00968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199" dirty="0"/>
            </a:p>
          </p:txBody>
        </p:sp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47CB234D-75A8-499C-AAFF-ACCFC11FEC8E}"/>
                </a:ext>
              </a:extLst>
            </p:cNvPr>
            <p:cNvSpPr/>
            <p:nvPr/>
          </p:nvSpPr>
          <p:spPr>
            <a:xfrm>
              <a:off x="793810" y="1091809"/>
              <a:ext cx="7545494" cy="496098"/>
            </a:xfrm>
            <a:prstGeom prst="triangle">
              <a:avLst/>
            </a:prstGeom>
            <a:solidFill>
              <a:srgbClr val="009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199"/>
            </a:p>
          </p:txBody>
        </p:sp>
      </p:grpSp>
      <p:pic>
        <p:nvPicPr>
          <p:cNvPr id="45" name="Grafik 44">
            <a:extLst>
              <a:ext uri="{FF2B5EF4-FFF2-40B4-BE49-F238E27FC236}">
                <a16:creationId xmlns:a16="http://schemas.microsoft.com/office/drawing/2014/main" id="{F70C42EC-7A7C-4BB6-9DC7-78F0FD8225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476" y="4404922"/>
            <a:ext cx="431780" cy="548341"/>
          </a:xfrm>
          <a:prstGeom prst="rect">
            <a:avLst/>
          </a:prstGeom>
          <a:noFill/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67F02094-1E10-4AFA-9984-EA92E3668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931" dirty="0"/>
              <a:t>Mit dem 2. KIT-Weiterentwicklungsgesetz werden bestehende Trennungen weitgehend aufgehoben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B49F724-D37F-4172-A729-7DD32DC01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53</a:t>
            </a:fld>
            <a:endParaRPr lang="de-DE"/>
          </a:p>
        </p:txBody>
      </p:sp>
      <p:sp>
        <p:nvSpPr>
          <p:cNvPr id="28" name="Abgerundetes Rechteck 14">
            <a:extLst>
              <a:ext uri="{FF2B5EF4-FFF2-40B4-BE49-F238E27FC236}">
                <a16:creationId xmlns:a16="http://schemas.microsoft.com/office/drawing/2014/main" id="{1373FF44-D283-4B29-9440-607506CC4780}"/>
              </a:ext>
            </a:extLst>
          </p:cNvPr>
          <p:cNvSpPr/>
          <p:nvPr/>
        </p:nvSpPr>
        <p:spPr>
          <a:xfrm>
            <a:off x="1749137" y="2448094"/>
            <a:ext cx="8634670" cy="406830"/>
          </a:xfrm>
          <a:prstGeom prst="roundRect">
            <a:avLst/>
          </a:prstGeom>
          <a:solidFill>
            <a:srgbClr val="E5F4F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8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133" kern="0" dirty="0">
                <a:solidFill>
                  <a:srgbClr val="000000"/>
                </a:solidFill>
                <a:latin typeface="Arial"/>
              </a:rPr>
              <a:t>Zentrale Ebene (Präsidium, KIT-Senat, Aufsichtsrat, DEs) </a:t>
            </a:r>
          </a:p>
        </p:txBody>
      </p:sp>
      <p:sp>
        <p:nvSpPr>
          <p:cNvPr id="29" name="Abgerundetes Rechteck 18">
            <a:extLst>
              <a:ext uri="{FF2B5EF4-FFF2-40B4-BE49-F238E27FC236}">
                <a16:creationId xmlns:a16="http://schemas.microsoft.com/office/drawing/2014/main" id="{3C5889D1-826C-46BA-B2F5-51DA6B0B1162}"/>
              </a:ext>
            </a:extLst>
          </p:cNvPr>
          <p:cNvSpPr/>
          <p:nvPr/>
        </p:nvSpPr>
        <p:spPr>
          <a:xfrm>
            <a:off x="1749136" y="2943646"/>
            <a:ext cx="4310368" cy="432700"/>
          </a:xfrm>
          <a:prstGeom prst="roundRect">
            <a:avLst/>
          </a:prstGeom>
          <a:solidFill>
            <a:srgbClr val="E5F4F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8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133" b="1" kern="0" dirty="0">
                <a:solidFill>
                  <a:srgbClr val="000000"/>
                </a:solidFill>
                <a:latin typeface="Arial"/>
              </a:rPr>
              <a:t>Großforschungsaufgabe </a:t>
            </a:r>
          </a:p>
        </p:txBody>
      </p:sp>
      <p:sp>
        <p:nvSpPr>
          <p:cNvPr id="30" name="Abgerundetes Rechteck 19">
            <a:extLst>
              <a:ext uri="{FF2B5EF4-FFF2-40B4-BE49-F238E27FC236}">
                <a16:creationId xmlns:a16="http://schemas.microsoft.com/office/drawing/2014/main" id="{E1CBEC82-C851-4363-9E68-8DCB6B15CF6C}"/>
              </a:ext>
            </a:extLst>
          </p:cNvPr>
          <p:cNvSpPr/>
          <p:nvPr/>
        </p:nvSpPr>
        <p:spPr>
          <a:xfrm>
            <a:off x="6059506" y="2943646"/>
            <a:ext cx="4322940" cy="432700"/>
          </a:xfrm>
          <a:prstGeom prst="roundRect">
            <a:avLst/>
          </a:prstGeom>
          <a:solidFill>
            <a:srgbClr val="E5F4F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8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133" b="1" kern="0" dirty="0">
                <a:solidFill>
                  <a:srgbClr val="000000"/>
                </a:solidFill>
                <a:latin typeface="Arial"/>
              </a:rPr>
              <a:t>Universitätsaufgabe</a:t>
            </a:r>
            <a:r>
              <a:rPr lang="de-DE" sz="2133" kern="0" dirty="0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6BFA638-B501-4010-BA9A-43D47C7C5665}"/>
              </a:ext>
            </a:extLst>
          </p:cNvPr>
          <p:cNvGrpSpPr/>
          <p:nvPr/>
        </p:nvGrpSpPr>
        <p:grpSpPr>
          <a:xfrm>
            <a:off x="1758393" y="3494305"/>
            <a:ext cx="8624054" cy="2149217"/>
            <a:chOff x="1292354" y="2871644"/>
            <a:chExt cx="6483310" cy="1649608"/>
          </a:xfrm>
        </p:grpSpPr>
        <p:sp>
          <p:nvSpPr>
            <p:cNvPr id="50" name="Abgerundetes Rechteck 6">
              <a:extLst>
                <a:ext uri="{FF2B5EF4-FFF2-40B4-BE49-F238E27FC236}">
                  <a16:creationId xmlns:a16="http://schemas.microsoft.com/office/drawing/2014/main" id="{5925B976-0140-4FB3-BC2F-6954820EB89E}"/>
                </a:ext>
              </a:extLst>
            </p:cNvPr>
            <p:cNvSpPr/>
            <p:nvPr/>
          </p:nvSpPr>
          <p:spPr>
            <a:xfrm>
              <a:off x="1292354" y="2871644"/>
              <a:ext cx="3224513" cy="1649608"/>
            </a:xfrm>
            <a:prstGeom prst="roundRect">
              <a:avLst>
                <a:gd name="adj" fmla="val 4813"/>
              </a:avLst>
            </a:prstGeom>
            <a:solidFill>
              <a:srgbClr val="E5F4F2"/>
            </a:solidFill>
            <a:ln w="25400" cap="flat" cmpd="sng" algn="ctr">
              <a:noFill/>
              <a:prstDash val="solid"/>
            </a:ln>
            <a:effectLst/>
          </p:spPr>
          <p:txBody>
            <a:bodyPr tIns="95970" rtlCol="0" anchor="t"/>
            <a:lstStyle/>
            <a:p>
              <a:pPr marL="380876" indent="-264498" defTabSz="913806" fontAlgn="base">
                <a:spcBef>
                  <a:spcPct val="0"/>
                </a:spcBef>
                <a:spcAft>
                  <a:spcPts val="400"/>
                </a:spcAft>
                <a:buFont typeface="Wingdings" panose="05000000000000000000" pitchFamily="2" charset="2"/>
                <a:buChar char="§"/>
                <a:defRPr/>
              </a:pPr>
              <a:r>
                <a:rPr lang="de-DE" sz="1866" strike="sngStrike" kern="0" dirty="0">
                  <a:solidFill>
                    <a:srgbClr val="000000"/>
                  </a:solidFill>
                  <a:latin typeface="Arial"/>
                </a:rPr>
                <a:t>Eigener Rechtsrahmen </a:t>
              </a:r>
            </a:p>
            <a:p>
              <a:pPr marL="380876" indent="-264498" defTabSz="913806" fontAlgn="base">
                <a:spcBef>
                  <a:spcPct val="0"/>
                </a:spcBef>
                <a:spcAft>
                  <a:spcPts val="400"/>
                </a:spcAft>
                <a:buFont typeface="Wingdings" panose="05000000000000000000" pitchFamily="2" charset="2"/>
                <a:buChar char="§"/>
                <a:defRPr/>
              </a:pPr>
              <a:r>
                <a:rPr lang="de-DE" sz="1866" strike="sngStrike" kern="0" dirty="0">
                  <a:solidFill>
                    <a:srgbClr val="000000"/>
                  </a:solidFill>
                  <a:latin typeface="Arial"/>
                </a:rPr>
                <a:t>Eigener Personalkörper </a:t>
              </a:r>
            </a:p>
            <a:p>
              <a:pPr marL="380876" indent="-264498" defTabSz="913806" fontAlgn="base">
                <a:spcBef>
                  <a:spcPct val="0"/>
                </a:spcBef>
                <a:spcAft>
                  <a:spcPts val="400"/>
                </a:spcAft>
                <a:buFont typeface="Wingdings" panose="05000000000000000000" pitchFamily="2" charset="2"/>
                <a:buChar char="§"/>
                <a:defRPr/>
              </a:pPr>
              <a:r>
                <a:rPr lang="de-DE" sz="1866" strike="sngStrike" kern="0" dirty="0">
                  <a:solidFill>
                    <a:srgbClr val="000000"/>
                  </a:solidFill>
                  <a:latin typeface="Arial"/>
                </a:rPr>
                <a:t>Eigene interne Willens-</a:t>
              </a:r>
              <a:r>
                <a:rPr lang="de-DE" sz="1866" strike="sngStrike" kern="0" dirty="0" err="1">
                  <a:solidFill>
                    <a:srgbClr val="000000"/>
                  </a:solidFill>
                  <a:latin typeface="Arial"/>
                </a:rPr>
                <a:t>bildungsprozesse</a:t>
              </a:r>
              <a:endParaRPr lang="de-DE" sz="1866" strike="sngStrike" kern="0" dirty="0">
                <a:solidFill>
                  <a:srgbClr val="000000"/>
                </a:solidFill>
                <a:latin typeface="Arial"/>
              </a:endParaRPr>
            </a:p>
            <a:p>
              <a:pPr marL="380876" indent="-264498" defTabSz="913806" fontAlgn="base">
                <a:spcBef>
                  <a:spcPct val="0"/>
                </a:spcBef>
                <a:spcAft>
                  <a:spcPts val="400"/>
                </a:spcAft>
                <a:buFont typeface="Wingdings" panose="05000000000000000000" pitchFamily="2" charset="2"/>
                <a:buChar char="§"/>
                <a:defRPr/>
              </a:pPr>
              <a:r>
                <a:rPr lang="de-DE" sz="1866" strike="sngStrike" kern="0" dirty="0">
                  <a:solidFill>
                    <a:srgbClr val="000000"/>
                  </a:solidFill>
                  <a:latin typeface="Arial"/>
                </a:rPr>
                <a:t>Sondervermögen Großforschung</a:t>
              </a:r>
            </a:p>
            <a:p>
              <a:pPr marL="380876" indent="-264498" defTabSz="913806" fontAlgn="base">
                <a:spcBef>
                  <a:spcPct val="0"/>
                </a:spcBef>
                <a:spcAft>
                  <a:spcPts val="400"/>
                </a:spcAft>
                <a:buFont typeface="Wingdings" panose="05000000000000000000" pitchFamily="2" charset="2"/>
                <a:buChar char="§"/>
                <a:defRPr/>
              </a:pPr>
              <a:r>
                <a:rPr lang="de-DE" sz="1866" kern="0" dirty="0">
                  <a:solidFill>
                    <a:srgbClr val="000000"/>
                  </a:solidFill>
                  <a:latin typeface="Arial"/>
                </a:rPr>
                <a:t>Eigener Finanzstrom  </a:t>
              </a:r>
            </a:p>
            <a:p>
              <a:pPr marL="285566" indent="-285566" defTabSz="913806" fontAlgn="base">
                <a:spcBef>
                  <a:spcPct val="0"/>
                </a:spcBef>
                <a:spcAft>
                  <a:spcPct val="0"/>
                </a:spcAft>
                <a:buFontTx/>
                <a:buChar char="-"/>
                <a:defRPr/>
              </a:pPr>
              <a:endParaRPr lang="de-DE" sz="2133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6" name="Abgerundetes Rechteck 22">
              <a:extLst>
                <a:ext uri="{FF2B5EF4-FFF2-40B4-BE49-F238E27FC236}">
                  <a16:creationId xmlns:a16="http://schemas.microsoft.com/office/drawing/2014/main" id="{9F0166E3-D2BD-42C5-BA5E-152A003F67B6}"/>
                </a:ext>
              </a:extLst>
            </p:cNvPr>
            <p:cNvSpPr/>
            <p:nvPr/>
          </p:nvSpPr>
          <p:spPr>
            <a:xfrm>
              <a:off x="4563655" y="2874987"/>
              <a:ext cx="3212009" cy="1646165"/>
            </a:xfrm>
            <a:prstGeom prst="roundRect">
              <a:avLst>
                <a:gd name="adj" fmla="val 5097"/>
              </a:avLst>
            </a:prstGeom>
            <a:solidFill>
              <a:srgbClr val="E5F4F2"/>
            </a:solidFill>
            <a:ln w="25400" cap="flat" cmpd="sng" algn="ctr">
              <a:noFill/>
              <a:prstDash val="solid"/>
            </a:ln>
            <a:effectLst/>
          </p:spPr>
          <p:txBody>
            <a:bodyPr tIns="95970" bIns="0" rtlCol="0" anchor="t"/>
            <a:lstStyle/>
            <a:p>
              <a:pPr marL="478211" indent="-264498" defTabSz="913806" fontAlgn="base">
                <a:spcBef>
                  <a:spcPct val="0"/>
                </a:spcBef>
                <a:spcAft>
                  <a:spcPts val="400"/>
                </a:spcAft>
                <a:buFont typeface="Wingdings" panose="05000000000000000000" pitchFamily="2" charset="2"/>
                <a:buChar char="§"/>
                <a:defRPr/>
              </a:pPr>
              <a:r>
                <a:rPr lang="de-DE" sz="1866" strike="sngStrike" kern="0" dirty="0">
                  <a:solidFill>
                    <a:srgbClr val="000000"/>
                  </a:solidFill>
                  <a:latin typeface="Arial"/>
                </a:rPr>
                <a:t>Eigener Rechtsrahmen </a:t>
              </a:r>
            </a:p>
            <a:p>
              <a:pPr marL="478211" indent="-264498" defTabSz="913806" fontAlgn="base">
                <a:spcBef>
                  <a:spcPct val="0"/>
                </a:spcBef>
                <a:spcAft>
                  <a:spcPts val="400"/>
                </a:spcAft>
                <a:buFont typeface="Wingdings" panose="05000000000000000000" pitchFamily="2" charset="2"/>
                <a:buChar char="§"/>
                <a:defRPr/>
              </a:pPr>
              <a:r>
                <a:rPr lang="de-DE" sz="1866" strike="sngStrike" kern="0" dirty="0">
                  <a:solidFill>
                    <a:srgbClr val="000000"/>
                  </a:solidFill>
                  <a:latin typeface="Arial"/>
                </a:rPr>
                <a:t>Eigener Personalkörper</a:t>
              </a:r>
            </a:p>
            <a:p>
              <a:pPr marL="478211" indent="-264498" defTabSz="913806" fontAlgn="base">
                <a:spcBef>
                  <a:spcPct val="0"/>
                </a:spcBef>
                <a:spcAft>
                  <a:spcPts val="400"/>
                </a:spcAft>
                <a:buFont typeface="Wingdings" panose="05000000000000000000" pitchFamily="2" charset="2"/>
                <a:buChar char="§"/>
                <a:defRPr/>
              </a:pPr>
              <a:r>
                <a:rPr lang="de-DE" sz="1866" strike="sngStrike" kern="0" dirty="0">
                  <a:solidFill>
                    <a:srgbClr val="000000"/>
                  </a:solidFill>
                  <a:latin typeface="Arial"/>
                </a:rPr>
                <a:t>Eigene interne Willens-</a:t>
              </a:r>
              <a:r>
                <a:rPr lang="de-DE" sz="1866" strike="sngStrike" kern="0" dirty="0" err="1">
                  <a:solidFill>
                    <a:srgbClr val="000000"/>
                  </a:solidFill>
                  <a:latin typeface="Arial"/>
                </a:rPr>
                <a:t>bildungsprozesse</a:t>
              </a:r>
              <a:endParaRPr lang="de-DE" sz="1866" strike="sngStrike" kern="0" dirty="0">
                <a:solidFill>
                  <a:srgbClr val="000000"/>
                </a:solidFill>
                <a:latin typeface="Arial"/>
              </a:endParaRPr>
            </a:p>
            <a:p>
              <a:pPr marL="478211" indent="-264498" defTabSz="913806" fontAlgn="base">
                <a:spcBef>
                  <a:spcPct val="0"/>
                </a:spcBef>
                <a:spcAft>
                  <a:spcPts val="400"/>
                </a:spcAft>
                <a:buFont typeface="Wingdings" panose="05000000000000000000" pitchFamily="2" charset="2"/>
                <a:buChar char="§"/>
                <a:defRPr/>
              </a:pPr>
              <a:r>
                <a:rPr lang="de-DE" sz="1866" strike="sngStrike" kern="0" dirty="0">
                  <a:solidFill>
                    <a:srgbClr val="000000"/>
                  </a:solidFill>
                  <a:latin typeface="Arial"/>
                </a:rPr>
                <a:t>Sondervermögen Universität</a:t>
              </a:r>
            </a:p>
            <a:p>
              <a:pPr marL="478211" indent="-264498" defTabSz="913806" fontAlgn="base">
                <a:spcBef>
                  <a:spcPct val="0"/>
                </a:spcBef>
                <a:spcAft>
                  <a:spcPts val="400"/>
                </a:spcAft>
                <a:buFont typeface="Wingdings" panose="05000000000000000000" pitchFamily="2" charset="2"/>
                <a:buChar char="§"/>
                <a:defRPr/>
              </a:pPr>
              <a:r>
                <a:rPr lang="de-DE" sz="1866" kern="0" dirty="0">
                  <a:solidFill>
                    <a:srgbClr val="000000"/>
                  </a:solidFill>
                  <a:latin typeface="Arial"/>
                </a:rPr>
                <a:t>Eigener Finanzstrom  </a:t>
              </a:r>
            </a:p>
            <a:p>
              <a:pPr marL="285566" indent="-285566" defTabSz="913806" fontAlgn="base">
                <a:spcBef>
                  <a:spcPct val="0"/>
                </a:spcBef>
                <a:spcAft>
                  <a:spcPct val="0"/>
                </a:spcAft>
                <a:buFontTx/>
                <a:buChar char="-"/>
                <a:defRPr/>
              </a:pPr>
              <a:endParaRPr lang="de-DE" sz="2133" kern="0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7" name="Abgerundetes Rechteck 6">
            <a:extLst>
              <a:ext uri="{FF2B5EF4-FFF2-40B4-BE49-F238E27FC236}">
                <a16:creationId xmlns:a16="http://schemas.microsoft.com/office/drawing/2014/main" id="{BCBF1546-F31B-48EE-ACF6-ED9B847760FF}"/>
              </a:ext>
            </a:extLst>
          </p:cNvPr>
          <p:cNvSpPr/>
          <p:nvPr/>
        </p:nvSpPr>
        <p:spPr>
          <a:xfrm>
            <a:off x="1756393" y="3451591"/>
            <a:ext cx="8631475" cy="1745133"/>
          </a:xfrm>
          <a:prstGeom prst="roundRect">
            <a:avLst>
              <a:gd name="adj" fmla="val 6220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</a:ln>
          <a:effectLst/>
        </p:spPr>
        <p:txBody>
          <a:bodyPr tIns="191941" bIns="0" rtlCol="0" anchor="t"/>
          <a:lstStyle/>
          <a:p>
            <a:pPr marL="380876" indent="-264498" defTabSz="913806" fontAlgn="base"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§"/>
              <a:defRPr/>
            </a:pPr>
            <a:r>
              <a:rPr lang="de-DE" sz="1866" kern="0" dirty="0">
                <a:solidFill>
                  <a:srgbClr val="000000"/>
                </a:solidFill>
                <a:latin typeface="Arial"/>
              </a:rPr>
              <a:t>Einheitlicher Rechtsrahmen (Landesrecht)</a:t>
            </a:r>
          </a:p>
          <a:p>
            <a:pPr marL="380876" indent="-264498" defTabSz="913806" fontAlgn="base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§"/>
              <a:defRPr/>
            </a:pPr>
            <a:r>
              <a:rPr lang="de-DE" sz="1866" kern="0" dirty="0">
                <a:solidFill>
                  <a:srgbClr val="000000"/>
                </a:solidFill>
                <a:latin typeface="Arial"/>
              </a:rPr>
              <a:t>Einheitlicher Personalkörper </a:t>
            </a:r>
          </a:p>
          <a:p>
            <a:pPr marL="380876" indent="-264498" defTabSz="913806" fontAlgn="base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§"/>
              <a:defRPr/>
            </a:pPr>
            <a:r>
              <a:rPr lang="de-DE" sz="1866" kern="0" dirty="0">
                <a:solidFill>
                  <a:srgbClr val="000000"/>
                </a:solidFill>
                <a:latin typeface="Arial"/>
              </a:rPr>
              <a:t>Gemeinsame interne Willensbildungsprozesse</a:t>
            </a:r>
            <a:r>
              <a:rPr lang="de-DE" sz="1866" kern="0" dirty="0">
                <a:solidFill>
                  <a:srgbClr val="000000"/>
                </a:solidFill>
              </a:rPr>
              <a:t> </a:t>
            </a:r>
            <a:br>
              <a:rPr lang="de-DE" sz="1866" kern="0" dirty="0">
                <a:solidFill>
                  <a:srgbClr val="000000"/>
                </a:solidFill>
              </a:rPr>
            </a:br>
            <a:r>
              <a:rPr lang="de-DE" sz="1866" kern="0" dirty="0">
                <a:solidFill>
                  <a:srgbClr val="000000"/>
                </a:solidFill>
              </a:rPr>
              <a:t>in Gremien (Repräsentanz beider Aufgaben) </a:t>
            </a:r>
            <a:endParaRPr lang="de-DE" sz="1866" kern="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3C817F93-3F0A-49C4-A03D-0F48D9BD204E}"/>
              </a:ext>
            </a:extLst>
          </p:cNvPr>
          <p:cNvCxnSpPr>
            <a:cxnSpLocks/>
          </p:cNvCxnSpPr>
          <p:nvPr/>
        </p:nvCxnSpPr>
        <p:spPr>
          <a:xfrm>
            <a:off x="6074429" y="5207645"/>
            <a:ext cx="0" cy="40673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ot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54" name="Abgerundetes Rechteck 15">
            <a:extLst>
              <a:ext uri="{FF2B5EF4-FFF2-40B4-BE49-F238E27FC236}">
                <a16:creationId xmlns:a16="http://schemas.microsoft.com/office/drawing/2014/main" id="{0B752ADA-514B-4481-A733-FAD121685342}"/>
              </a:ext>
            </a:extLst>
          </p:cNvPr>
          <p:cNvSpPr/>
          <p:nvPr/>
        </p:nvSpPr>
        <p:spPr>
          <a:xfrm>
            <a:off x="1714981" y="1800222"/>
            <a:ext cx="8634670" cy="43270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38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732" b="1" kern="0" dirty="0">
                <a:solidFill>
                  <a:schemeClr val="bg1"/>
                </a:solidFill>
                <a:latin typeface="Arial"/>
              </a:rPr>
              <a:t>KIT 2.0 </a:t>
            </a:r>
            <a:endParaRPr lang="de-DE" sz="3732" kern="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22DF3EBA-F625-4D59-A704-B8EA65B0F8E9}"/>
              </a:ext>
            </a:extLst>
          </p:cNvPr>
          <p:cNvSpPr txBox="1"/>
          <p:nvPr/>
        </p:nvSpPr>
        <p:spPr>
          <a:xfrm>
            <a:off x="3720298" y="5656712"/>
            <a:ext cx="4703075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66" dirty="0">
                <a:solidFill>
                  <a:schemeClr val="bg1"/>
                </a:solidFill>
              </a:rPr>
              <a:t>Integrierte Aufbauorganisation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F49718A-D5F2-44B0-87E2-49A2423B79E2}"/>
              </a:ext>
            </a:extLst>
          </p:cNvPr>
          <p:cNvSpPr/>
          <p:nvPr/>
        </p:nvSpPr>
        <p:spPr>
          <a:xfrm>
            <a:off x="694544" y="6455405"/>
            <a:ext cx="950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355B21-B324-434D-ABB6-684CB6180B39}" type="datetime1">
              <a:rPr lang="de-DE" sz="1200">
                <a:solidFill>
                  <a:prstClr val="black"/>
                </a:solidFill>
              </a:rPr>
              <a:pPr marL="0" marR="0" lvl="0" indent="0" algn="l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14.10.2024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9E9D90-3D9B-4BE6-9DBD-D5CA0795EC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279" y="3608282"/>
            <a:ext cx="2147625" cy="14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247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5B21-B324-434D-ABB6-684CB6180B3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54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8904" cy="447395"/>
          </a:xfrm>
        </p:spPr>
        <p:txBody>
          <a:bodyPr>
            <a:normAutofit/>
          </a:bodyPr>
          <a:lstStyle/>
          <a:p>
            <a:r>
              <a:rPr lang="de-DE" dirty="0"/>
              <a:t>Helmholtz-Gemeinschaft</a:t>
            </a:r>
          </a:p>
        </p:txBody>
      </p:sp>
    </p:spTree>
    <p:extLst>
      <p:ext uri="{BB962C8B-B14F-4D97-AF65-F5344CB8AC3E}">
        <p14:creationId xmlns:p14="http://schemas.microsoft.com/office/powerpoint/2010/main" val="41626282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55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895415"/>
          </a:xfrm>
        </p:spPr>
        <p:txBody>
          <a:bodyPr>
            <a:noAutofit/>
          </a:bodyPr>
          <a:lstStyle/>
          <a:p>
            <a:pPr marL="16928"/>
            <a:r>
              <a:rPr lang="de-DE" sz="3200" dirty="0"/>
              <a:t>Forschungsbereiche der </a:t>
            </a:r>
            <a:r>
              <a:rPr lang="de-DE" sz="3200" spc="-7" dirty="0"/>
              <a:t>Helmholtz-Gemeinschaft:  Beteiligung </a:t>
            </a:r>
            <a:r>
              <a:rPr lang="de-DE" sz="3200" dirty="0"/>
              <a:t>und </a:t>
            </a:r>
            <a:r>
              <a:rPr lang="de-DE" sz="3200" spc="-7" dirty="0"/>
              <a:t>Anteile </a:t>
            </a:r>
            <a:r>
              <a:rPr lang="de-DE" sz="3200" dirty="0"/>
              <a:t>des</a:t>
            </a:r>
            <a:r>
              <a:rPr lang="de-DE" sz="3200" spc="-213" dirty="0"/>
              <a:t> </a:t>
            </a:r>
            <a:r>
              <a:rPr lang="de-DE" sz="3200" spc="-7" dirty="0"/>
              <a:t>KIT</a:t>
            </a:r>
            <a:endParaRPr lang="de-DE" sz="3200" kern="0" dirty="0"/>
          </a:p>
        </p:txBody>
      </p:sp>
      <p:sp>
        <p:nvSpPr>
          <p:cNvPr id="4" name="Rechteck 3"/>
          <p:cNvSpPr/>
          <p:nvPr/>
        </p:nvSpPr>
        <p:spPr>
          <a:xfrm>
            <a:off x="3225485" y="5915050"/>
            <a:ext cx="8496635" cy="338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28"/>
            <a:r>
              <a:rPr lang="de-DE" sz="1599" b="1" dirty="0">
                <a:solidFill>
                  <a:srgbClr val="231F20"/>
                </a:solidFill>
                <a:cs typeface="Arial"/>
              </a:rPr>
              <a:t>Zuwendungen des </a:t>
            </a:r>
            <a:r>
              <a:rPr lang="de-DE" sz="1599" b="1" spc="-7" dirty="0">
                <a:solidFill>
                  <a:srgbClr val="231F20"/>
                </a:solidFill>
                <a:cs typeface="Arial"/>
              </a:rPr>
              <a:t>KIT </a:t>
            </a:r>
            <a:r>
              <a:rPr lang="de-DE" sz="1599" b="1" dirty="0">
                <a:solidFill>
                  <a:srgbClr val="231F20"/>
                </a:solidFill>
                <a:cs typeface="Arial"/>
              </a:rPr>
              <a:t>im </a:t>
            </a:r>
            <a:r>
              <a:rPr lang="de-DE" sz="1599" b="1" spc="-7" dirty="0">
                <a:solidFill>
                  <a:srgbClr val="231F20"/>
                </a:solidFill>
                <a:cs typeface="Arial"/>
              </a:rPr>
              <a:t>Jahr 2023: 332,5 </a:t>
            </a:r>
            <a:r>
              <a:rPr lang="de-DE" sz="1599" b="1" dirty="0">
                <a:solidFill>
                  <a:srgbClr val="231F20"/>
                </a:solidFill>
                <a:cs typeface="Arial"/>
              </a:rPr>
              <a:t>Mio.</a:t>
            </a:r>
            <a:r>
              <a:rPr lang="de-DE" sz="1599" b="1" spc="-100" dirty="0">
                <a:solidFill>
                  <a:srgbClr val="231F20"/>
                </a:solidFill>
                <a:cs typeface="Arial"/>
              </a:rPr>
              <a:t> </a:t>
            </a:r>
            <a:r>
              <a:rPr lang="de-DE" sz="1599" b="1" dirty="0">
                <a:solidFill>
                  <a:srgbClr val="231F20"/>
                </a:solidFill>
                <a:cs typeface="Arial"/>
              </a:rPr>
              <a:t>€</a:t>
            </a:r>
            <a:endParaRPr lang="de-DE" sz="1599" dirty="0">
              <a:cs typeface="Arial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157" y="1238524"/>
            <a:ext cx="9941774" cy="467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198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5B21-B324-434D-ABB6-684CB6180B3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56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Strategische </a:t>
            </a:r>
            <a:r>
              <a:rPr lang="de-DE" spc="-7" dirty="0"/>
              <a:t>Ausbauinvestitionen </a:t>
            </a:r>
            <a:r>
              <a:rPr lang="de-DE" dirty="0"/>
              <a:t>der</a:t>
            </a:r>
            <a:r>
              <a:rPr lang="de-DE" spc="-207" dirty="0"/>
              <a:t> </a:t>
            </a:r>
            <a:r>
              <a:rPr lang="de-DE" spc="-7" dirty="0"/>
              <a:t>Helmholtz-  </a:t>
            </a:r>
            <a:r>
              <a:rPr lang="de-DE" dirty="0"/>
              <a:t>Gemeinschaft </a:t>
            </a:r>
            <a:r>
              <a:rPr lang="de-DE" spc="-7" dirty="0"/>
              <a:t>mit Beteiligung </a:t>
            </a:r>
            <a:r>
              <a:rPr lang="de-DE" dirty="0"/>
              <a:t>des </a:t>
            </a:r>
            <a:r>
              <a:rPr lang="de-DE" spc="-7" dirty="0"/>
              <a:t>KIT</a:t>
            </a:r>
            <a:endParaRPr lang="de-DE" dirty="0"/>
          </a:p>
        </p:txBody>
      </p:sp>
      <p:sp>
        <p:nvSpPr>
          <p:cNvPr id="8" name="object 6"/>
          <p:cNvSpPr txBox="1"/>
          <p:nvPr/>
        </p:nvSpPr>
        <p:spPr>
          <a:xfrm>
            <a:off x="529716" y="1350095"/>
            <a:ext cx="2638246" cy="4911275"/>
          </a:xfrm>
          <a:prstGeom prst="rect">
            <a:avLst/>
          </a:prstGeom>
          <a:solidFill>
            <a:srgbClr val="FDB913"/>
          </a:solidFill>
        </p:spPr>
        <p:txBody>
          <a:bodyPr vert="horz" wrap="square" lIns="0" tIns="156585" rIns="0" bIns="0" rtlCol="0">
            <a:spAutoFit/>
          </a:bodyPr>
          <a:lstStyle/>
          <a:p>
            <a:pPr algn="ctr">
              <a:spcBef>
                <a:spcPts val="1233"/>
              </a:spcBef>
            </a:pPr>
            <a:r>
              <a:rPr sz="2133" b="1" dirty="0" err="1">
                <a:solidFill>
                  <a:srgbClr val="FFFFFF"/>
                </a:solidFill>
                <a:latin typeface="Arial"/>
                <a:cs typeface="Arial"/>
              </a:rPr>
              <a:t>Energie</a:t>
            </a:r>
            <a:endParaRPr lang="de-DE" sz="2133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spcBef>
                <a:spcPts val="1233"/>
              </a:spcBef>
            </a:pPr>
            <a:endParaRPr lang="de-DE" sz="1866" b="1" dirty="0">
              <a:latin typeface="Arial"/>
              <a:cs typeface="Arial"/>
            </a:endParaRPr>
          </a:p>
          <a:p>
            <a:pPr algn="ctr">
              <a:spcBef>
                <a:spcPts val="1200"/>
              </a:spcBef>
            </a:pPr>
            <a:r>
              <a:rPr lang="de-DE" sz="1600" spc="-7" dirty="0">
                <a:solidFill>
                  <a:srgbClr val="FFFFFF"/>
                </a:solidFill>
                <a:cs typeface="Arial"/>
              </a:rPr>
              <a:t>Helmholtz Plattform </a:t>
            </a:r>
            <a:br>
              <a:rPr lang="de-DE" sz="1600" spc="-7" dirty="0">
                <a:solidFill>
                  <a:srgbClr val="FFFFFF"/>
                </a:solidFill>
                <a:cs typeface="Arial"/>
              </a:rPr>
            </a:br>
            <a:r>
              <a:rPr lang="de-DE" sz="1600" spc="-7" dirty="0">
                <a:solidFill>
                  <a:srgbClr val="FFFFFF"/>
                </a:solidFill>
                <a:cs typeface="Arial"/>
              </a:rPr>
              <a:t>Entsorgung radioaktiver Abfälle und Rückbau kerntechnischer Anlagen (HOVER</a:t>
            </a:r>
            <a:r>
              <a:rPr lang="de-DE" sz="1599" spc="-7" dirty="0">
                <a:solidFill>
                  <a:srgbClr val="FFFFFF"/>
                </a:solidFill>
                <a:cs typeface="Arial"/>
              </a:rPr>
              <a:t>)</a:t>
            </a:r>
          </a:p>
          <a:p>
            <a:pPr algn="ctr">
              <a:spcBef>
                <a:spcPts val="1200"/>
              </a:spcBef>
            </a:pPr>
            <a:r>
              <a:rPr lang="de-DE" sz="1599" spc="-7" dirty="0" err="1">
                <a:solidFill>
                  <a:srgbClr val="FFFFFF"/>
                </a:solidFill>
                <a:cs typeface="Arial"/>
              </a:rPr>
              <a:t>GeoLaB</a:t>
            </a:r>
            <a:r>
              <a:rPr lang="de-DE" sz="1599" spc="-7" dirty="0">
                <a:solidFill>
                  <a:srgbClr val="FFFFFF"/>
                </a:solidFill>
                <a:cs typeface="Arial"/>
              </a:rPr>
              <a:t> (Geothermie-</a:t>
            </a:r>
            <a:br>
              <a:rPr lang="de-DE" sz="1599" spc="-7" dirty="0">
                <a:solidFill>
                  <a:srgbClr val="FFFFFF"/>
                </a:solidFill>
                <a:cs typeface="Arial"/>
              </a:rPr>
            </a:br>
            <a:r>
              <a:rPr lang="de-DE" sz="1599" spc="-7" dirty="0">
                <a:solidFill>
                  <a:srgbClr val="FFFFFF"/>
                </a:solidFill>
                <a:cs typeface="Arial"/>
              </a:rPr>
              <a:t>Labor im Bergwerk)</a:t>
            </a:r>
            <a:endParaRPr lang="de-DE" sz="1599" spc="-7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spcBef>
                <a:spcPts val="600"/>
              </a:spcBef>
            </a:pPr>
            <a:r>
              <a:rPr sz="1599" spc="-7" dirty="0">
                <a:solidFill>
                  <a:srgbClr val="FFFFFF"/>
                </a:solidFill>
                <a:latin typeface="Arial"/>
                <a:cs typeface="Arial"/>
              </a:rPr>
              <a:t>Helmholtz</a:t>
            </a:r>
            <a:br>
              <a:rPr lang="de-DE" sz="1599" spc="-7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sz="1599" dirty="0">
                <a:solidFill>
                  <a:srgbClr val="FFFFFF"/>
                </a:solidFill>
                <a:latin typeface="Arial"/>
                <a:cs typeface="Arial"/>
              </a:rPr>
              <a:t>Energy Materials  </a:t>
            </a:r>
            <a:r>
              <a:rPr sz="1599" spc="-7" dirty="0">
                <a:solidFill>
                  <a:srgbClr val="FFFFFF"/>
                </a:solidFill>
                <a:latin typeface="Arial"/>
                <a:cs typeface="Arial"/>
              </a:rPr>
              <a:t>Characterization  </a:t>
            </a:r>
            <a:r>
              <a:rPr sz="1599" dirty="0">
                <a:solidFill>
                  <a:srgbClr val="FFFFFF"/>
                </a:solidFill>
                <a:latin typeface="Arial"/>
                <a:cs typeface="Arial"/>
              </a:rPr>
              <a:t>Platform</a:t>
            </a:r>
            <a:r>
              <a:rPr lang="de-DE" sz="1599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99" dirty="0">
                <a:solidFill>
                  <a:srgbClr val="FFFFFF"/>
                </a:solidFill>
                <a:latin typeface="Arial"/>
                <a:cs typeface="Arial"/>
              </a:rPr>
              <a:t>(HEMCP)</a:t>
            </a:r>
            <a:endParaRPr lang="de-DE" sz="1599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spcBef>
                <a:spcPts val="600"/>
              </a:spcBef>
            </a:pPr>
            <a:r>
              <a:rPr sz="1599" spc="-7" dirty="0">
                <a:solidFill>
                  <a:srgbClr val="FFFFFF"/>
                </a:solidFill>
                <a:latin typeface="Arial"/>
                <a:cs typeface="Arial"/>
              </a:rPr>
              <a:t>Helmholtz </a:t>
            </a:r>
            <a:r>
              <a:rPr sz="1599" dirty="0">
                <a:solidFill>
                  <a:srgbClr val="FFFFFF"/>
                </a:solidFill>
                <a:latin typeface="Arial"/>
                <a:cs typeface="Arial"/>
              </a:rPr>
              <a:t>Energy  Materials</a:t>
            </a:r>
            <a:r>
              <a:rPr sz="1599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99" dirty="0">
                <a:solidFill>
                  <a:srgbClr val="FFFFFF"/>
                </a:solidFill>
                <a:latin typeface="Arial"/>
                <a:cs typeface="Arial"/>
              </a:rPr>
              <a:t>Foundry  (HEMF)</a:t>
            </a:r>
            <a:endParaRPr lang="de-DE" sz="1599" dirty="0">
              <a:solidFill>
                <a:srgbClr val="FFFFFF"/>
              </a:solidFill>
              <a:latin typeface="Arial"/>
              <a:cs typeface="Arial"/>
            </a:endParaRPr>
          </a:p>
          <a:p>
            <a:pPr marR="133730" algn="ctr">
              <a:spcBef>
                <a:spcPts val="600"/>
              </a:spcBef>
            </a:pPr>
            <a:r>
              <a:rPr sz="1599" dirty="0">
                <a:solidFill>
                  <a:srgbClr val="FFFFFF"/>
                </a:solidFill>
                <a:latin typeface="Arial"/>
                <a:cs typeface="Arial"/>
              </a:rPr>
              <a:t>Living Lab</a:t>
            </a:r>
            <a:r>
              <a:rPr sz="1599" spc="-1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99" dirty="0">
                <a:solidFill>
                  <a:srgbClr val="FFFFFF"/>
                </a:solidFill>
                <a:latin typeface="Arial"/>
                <a:cs typeface="Arial"/>
              </a:rPr>
              <a:t>Energy  </a:t>
            </a:r>
            <a:r>
              <a:rPr sz="1599" spc="-7" dirty="0">
                <a:solidFill>
                  <a:srgbClr val="FFFFFF"/>
                </a:solidFill>
                <a:latin typeface="Arial"/>
                <a:cs typeface="Arial"/>
              </a:rPr>
              <a:t>Campus</a:t>
            </a:r>
            <a:endParaRPr sz="1599" dirty="0">
              <a:latin typeface="Arial"/>
              <a:cs typeface="Arial"/>
            </a:endParaRPr>
          </a:p>
        </p:txBody>
      </p:sp>
      <p:sp>
        <p:nvSpPr>
          <p:cNvPr id="10" name="object 5"/>
          <p:cNvSpPr txBox="1"/>
          <p:nvPr/>
        </p:nvSpPr>
        <p:spPr>
          <a:xfrm>
            <a:off x="989571" y="1937648"/>
            <a:ext cx="1703164" cy="314466"/>
          </a:xfrm>
          <a:prstGeom prst="rect">
            <a:avLst/>
          </a:prstGeom>
          <a:solidFill>
            <a:srgbClr val="FDB913"/>
          </a:solidFill>
        </p:spPr>
        <p:txBody>
          <a:bodyPr vert="horz" wrap="square" lIns="0" tIns="67712" rIns="0" bIns="0" rtlCol="0">
            <a:spAutoFit/>
          </a:bodyPr>
          <a:lstStyle/>
          <a:p>
            <a:pPr algn="ctr">
              <a:spcBef>
                <a:spcPts val="533"/>
              </a:spcBef>
            </a:pPr>
            <a:r>
              <a:rPr sz="1599" dirty="0">
                <a:solidFill>
                  <a:srgbClr val="FFFFFF"/>
                </a:solidFill>
                <a:latin typeface="Arial"/>
                <a:cs typeface="Arial"/>
              </a:rPr>
              <a:t>Energy</a:t>
            </a:r>
            <a:r>
              <a:rPr sz="1599" spc="-1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99" dirty="0">
                <a:solidFill>
                  <a:srgbClr val="FFFFFF"/>
                </a:solidFill>
                <a:latin typeface="Arial"/>
                <a:cs typeface="Arial"/>
              </a:rPr>
              <a:t>Lab</a:t>
            </a:r>
            <a:endParaRPr sz="1599" dirty="0">
              <a:latin typeface="Arial"/>
              <a:cs typeface="Arial"/>
            </a:endParaRPr>
          </a:p>
        </p:txBody>
      </p:sp>
      <p:sp>
        <p:nvSpPr>
          <p:cNvPr id="11" name="object 7"/>
          <p:cNvSpPr txBox="1"/>
          <p:nvPr/>
        </p:nvSpPr>
        <p:spPr>
          <a:xfrm>
            <a:off x="3364158" y="1350095"/>
            <a:ext cx="2638246" cy="4260135"/>
          </a:xfrm>
          <a:prstGeom prst="rect">
            <a:avLst/>
          </a:prstGeom>
          <a:solidFill>
            <a:srgbClr val="006225"/>
          </a:solidFill>
        </p:spPr>
        <p:txBody>
          <a:bodyPr vert="horz" wrap="square" lIns="0" tIns="156585" rIns="0" bIns="0" rtlCol="0">
            <a:spAutoFit/>
          </a:bodyPr>
          <a:lstStyle/>
          <a:p>
            <a:pPr marL="658493" marR="647489" algn="ctr">
              <a:spcBef>
                <a:spcPts val="1233"/>
              </a:spcBef>
            </a:pPr>
            <a:r>
              <a:rPr sz="2133" b="1" dirty="0">
                <a:solidFill>
                  <a:srgbClr val="FFFFFF"/>
                </a:solidFill>
                <a:latin typeface="Arial"/>
                <a:cs typeface="Arial"/>
              </a:rPr>
              <a:t>Erde</a:t>
            </a:r>
            <a:r>
              <a:rPr sz="2133" b="1" spc="-1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33" b="1" dirty="0">
                <a:solidFill>
                  <a:srgbClr val="FFFFFF"/>
                </a:solidFill>
                <a:latin typeface="Arial"/>
                <a:cs typeface="Arial"/>
              </a:rPr>
              <a:t>und  </a:t>
            </a:r>
            <a:r>
              <a:rPr sz="2133" b="1" spc="-7" dirty="0">
                <a:solidFill>
                  <a:srgbClr val="FFFFFF"/>
                </a:solidFill>
                <a:latin typeface="Arial"/>
                <a:cs typeface="Arial"/>
              </a:rPr>
              <a:t>Umwelt</a:t>
            </a:r>
            <a:endParaRPr sz="2133" dirty="0">
              <a:latin typeface="Arial"/>
              <a:cs typeface="Arial"/>
            </a:endParaRPr>
          </a:p>
          <a:p>
            <a:pPr algn="ctr">
              <a:spcBef>
                <a:spcPts val="40"/>
              </a:spcBef>
            </a:pPr>
            <a:endParaRPr sz="1866" dirty="0">
              <a:latin typeface="Times New Roman"/>
              <a:cs typeface="Times New Roman"/>
            </a:endParaRPr>
          </a:p>
          <a:p>
            <a:pPr marL="377491" marR="367334" indent="-846" algn="ctr">
              <a:spcBef>
                <a:spcPts val="7"/>
              </a:spcBef>
            </a:pPr>
            <a:r>
              <a:rPr sz="1866" dirty="0">
                <a:solidFill>
                  <a:srgbClr val="FFFFFF"/>
                </a:solidFill>
                <a:latin typeface="Arial"/>
                <a:cs typeface="Arial"/>
              </a:rPr>
              <a:t>Modular  Observation  Solutions for  Earth</a:t>
            </a:r>
            <a:r>
              <a:rPr sz="1866" spc="-1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66" dirty="0">
                <a:solidFill>
                  <a:srgbClr val="FFFFFF"/>
                </a:solidFill>
                <a:latin typeface="Arial"/>
                <a:cs typeface="Arial"/>
              </a:rPr>
              <a:t>Systems  (MOSES)</a:t>
            </a:r>
            <a:endParaRPr sz="1866" dirty="0">
              <a:latin typeface="Arial"/>
              <a:cs typeface="Arial"/>
            </a:endParaRPr>
          </a:p>
          <a:p>
            <a:pPr algn="ctr">
              <a:spcBef>
                <a:spcPts val="27"/>
              </a:spcBef>
            </a:pPr>
            <a:endParaRPr sz="1866" dirty="0">
              <a:latin typeface="Times New Roman"/>
              <a:cs typeface="Times New Roman"/>
            </a:endParaRPr>
          </a:p>
          <a:p>
            <a:pPr marL="295391" marR="209905" indent="-76175" algn="ctr"/>
            <a:r>
              <a:rPr sz="1866" spc="-7" dirty="0">
                <a:solidFill>
                  <a:srgbClr val="FFFFFF"/>
                </a:solidFill>
                <a:latin typeface="Arial"/>
                <a:cs typeface="Arial"/>
              </a:rPr>
              <a:t>Advanced  Remote</a:t>
            </a:r>
            <a:r>
              <a:rPr sz="1866" spc="-1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66" dirty="0">
                <a:solidFill>
                  <a:srgbClr val="FFFFFF"/>
                </a:solidFill>
                <a:latin typeface="Arial"/>
                <a:cs typeface="Arial"/>
              </a:rPr>
              <a:t>Sensing  Ground </a:t>
            </a:r>
            <a:r>
              <a:rPr sz="1866" spc="-33" dirty="0">
                <a:solidFill>
                  <a:srgbClr val="FFFFFF"/>
                </a:solidFill>
                <a:latin typeface="Arial"/>
                <a:cs typeface="Arial"/>
              </a:rPr>
              <a:t>Truth  </a:t>
            </a:r>
            <a:r>
              <a:rPr sz="1866" spc="-7" dirty="0">
                <a:solidFill>
                  <a:srgbClr val="FFFFFF"/>
                </a:solidFill>
                <a:latin typeface="Arial"/>
                <a:cs typeface="Arial"/>
              </a:rPr>
              <a:t>Demo and </a:t>
            </a:r>
            <a:r>
              <a:rPr sz="1866" spc="-47" dirty="0">
                <a:solidFill>
                  <a:srgbClr val="FFFFFF"/>
                </a:solidFill>
                <a:latin typeface="Arial"/>
                <a:cs typeface="Arial"/>
              </a:rPr>
              <a:t>Test  </a:t>
            </a:r>
            <a:r>
              <a:rPr sz="1866" dirty="0">
                <a:solidFill>
                  <a:srgbClr val="FFFFFF"/>
                </a:solidFill>
                <a:latin typeface="Arial"/>
                <a:cs typeface="Arial"/>
              </a:rPr>
              <a:t>Facilities  (ACROSS)</a:t>
            </a:r>
            <a:endParaRPr sz="1866" dirty="0">
              <a:latin typeface="Arial"/>
              <a:cs typeface="Arial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6198584" y="1350095"/>
            <a:ext cx="2638246" cy="4219034"/>
          </a:xfrm>
          <a:prstGeom prst="rect">
            <a:avLst/>
          </a:prstGeom>
          <a:solidFill>
            <a:srgbClr val="F0871E"/>
          </a:solidFill>
        </p:spPr>
        <p:txBody>
          <a:bodyPr vert="horz" wrap="square" lIns="0" tIns="156585" rIns="0" bIns="0" rtlCol="0">
            <a:spAutoFit/>
          </a:bodyPr>
          <a:lstStyle/>
          <a:p>
            <a:pPr marL="378337" marR="367334" indent="-846" algn="ctr"/>
            <a:r>
              <a:rPr lang="de-DE" sz="2133" b="1" dirty="0">
                <a:solidFill>
                  <a:schemeClr val="bg1"/>
                </a:solidFill>
                <a:latin typeface="+mj-lt"/>
                <a:cs typeface="Times New Roman"/>
              </a:rPr>
              <a:t>Materie</a:t>
            </a:r>
          </a:p>
          <a:p>
            <a:pPr marL="378337" marR="367334" indent="-846" algn="ctr"/>
            <a:endParaRPr lang="de-DE" sz="1866" dirty="0">
              <a:latin typeface="Times New Roman"/>
              <a:cs typeface="Times New Roman"/>
            </a:endParaRPr>
          </a:p>
          <a:p>
            <a:pPr marL="378337" marR="367334" indent="-846" algn="ctr"/>
            <a:r>
              <a:rPr sz="1866" dirty="0">
                <a:solidFill>
                  <a:srgbClr val="FFFFFF"/>
                </a:solidFill>
                <a:latin typeface="Arial"/>
                <a:cs typeface="Arial"/>
              </a:rPr>
              <a:t>Full Scientific  Exploitation</a:t>
            </a:r>
            <a:r>
              <a:rPr sz="1866" spc="-1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66" dirty="0">
                <a:solidFill>
                  <a:srgbClr val="FFFFFF"/>
                </a:solidFill>
                <a:latin typeface="Arial"/>
                <a:cs typeface="Arial"/>
              </a:rPr>
              <a:t>of  LHC</a:t>
            </a:r>
            <a:endParaRPr lang="de-DE" sz="1866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78337" marR="367334" indent="-846" algn="ctr"/>
            <a:endParaRPr lang="de-DE" sz="1866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78337" marR="367334" indent="-846" algn="ctr"/>
            <a:r>
              <a:rPr lang="en-US" sz="1866" dirty="0">
                <a:solidFill>
                  <a:srgbClr val="FFFFFF"/>
                </a:solidFill>
                <a:cs typeface="Arial"/>
              </a:rPr>
              <a:t>Accelerator Technology </a:t>
            </a:r>
            <a:r>
              <a:rPr lang="en-US" sz="1866" dirty="0" err="1">
                <a:solidFill>
                  <a:srgbClr val="FFFFFF"/>
                </a:solidFill>
                <a:cs typeface="Arial"/>
              </a:rPr>
              <a:t>HElmholtz</a:t>
            </a:r>
            <a:endParaRPr lang="en-US" sz="1866" dirty="0">
              <a:solidFill>
                <a:srgbClr val="FFFFFF"/>
              </a:solidFill>
              <a:cs typeface="Arial"/>
            </a:endParaRPr>
          </a:p>
          <a:p>
            <a:pPr marL="378337" marR="367334" indent="-846" algn="ctr"/>
            <a:r>
              <a:rPr lang="en-US" sz="1866" dirty="0" err="1">
                <a:solidFill>
                  <a:srgbClr val="FFFFFF"/>
                </a:solidFill>
                <a:cs typeface="Arial"/>
              </a:rPr>
              <a:t>iNfrAstructure</a:t>
            </a:r>
            <a:r>
              <a:rPr lang="en-US" sz="1866" dirty="0">
                <a:solidFill>
                  <a:srgbClr val="FFFFFF"/>
                </a:solidFill>
                <a:cs typeface="Arial"/>
              </a:rPr>
              <a:t> (ATHENA)</a:t>
            </a:r>
            <a:endParaRPr lang="de-DE" sz="1866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78337" marR="367334" indent="-846" algn="ctr"/>
            <a:endParaRPr lang="de-DE" sz="1866" b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78337" marR="367334" indent="-846" algn="ctr"/>
            <a:endParaRPr lang="de-DE" sz="1866" b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78337" marR="367334" indent="-846" algn="ctr"/>
            <a:endParaRPr sz="1866" dirty="0">
              <a:latin typeface="Arial"/>
              <a:cs typeface="Arial"/>
            </a:endParaRPr>
          </a:p>
        </p:txBody>
      </p:sp>
      <p:sp>
        <p:nvSpPr>
          <p:cNvPr id="13" name="object 9"/>
          <p:cNvSpPr/>
          <p:nvPr/>
        </p:nvSpPr>
        <p:spPr>
          <a:xfrm>
            <a:off x="3561846" y="5776601"/>
            <a:ext cx="5077586" cy="478442"/>
          </a:xfrm>
          <a:custGeom>
            <a:avLst/>
            <a:gdLst/>
            <a:ahLst/>
            <a:cxnLst/>
            <a:rect l="l" t="t" r="r" b="b"/>
            <a:pathLst>
              <a:path w="3809365" h="395604">
                <a:moveTo>
                  <a:pt x="0" y="395490"/>
                </a:moveTo>
                <a:lnTo>
                  <a:pt x="3808806" y="395490"/>
                </a:lnTo>
                <a:lnTo>
                  <a:pt x="3808806" y="0"/>
                </a:lnTo>
                <a:lnTo>
                  <a:pt x="0" y="0"/>
                </a:lnTo>
                <a:lnTo>
                  <a:pt x="0" y="39549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14" name="object 10"/>
          <p:cNvSpPr/>
          <p:nvPr/>
        </p:nvSpPr>
        <p:spPr>
          <a:xfrm>
            <a:off x="3757652" y="5812071"/>
            <a:ext cx="2469811" cy="387654"/>
          </a:xfrm>
          <a:custGeom>
            <a:avLst/>
            <a:gdLst/>
            <a:ahLst/>
            <a:cxnLst/>
            <a:rect l="l" t="t" r="r" b="b"/>
            <a:pathLst>
              <a:path w="1852929" h="290829">
                <a:moveTo>
                  <a:pt x="71996" y="0"/>
                </a:move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218503"/>
                </a:lnTo>
                <a:lnTo>
                  <a:pt x="1124" y="260126"/>
                </a:lnTo>
                <a:lnTo>
                  <a:pt x="8999" y="281500"/>
                </a:lnTo>
                <a:lnTo>
                  <a:pt x="30373" y="289374"/>
                </a:lnTo>
                <a:lnTo>
                  <a:pt x="71996" y="290499"/>
                </a:lnTo>
                <a:lnTo>
                  <a:pt x="1780794" y="290499"/>
                </a:lnTo>
                <a:lnTo>
                  <a:pt x="1822416" y="289374"/>
                </a:lnTo>
                <a:lnTo>
                  <a:pt x="1843790" y="281500"/>
                </a:lnTo>
                <a:lnTo>
                  <a:pt x="1851665" y="260126"/>
                </a:lnTo>
                <a:lnTo>
                  <a:pt x="1852790" y="218503"/>
                </a:lnTo>
                <a:lnTo>
                  <a:pt x="1852790" y="71996"/>
                </a:lnTo>
                <a:lnTo>
                  <a:pt x="1851665" y="30373"/>
                </a:lnTo>
                <a:lnTo>
                  <a:pt x="1843790" y="8999"/>
                </a:lnTo>
                <a:lnTo>
                  <a:pt x="1822416" y="1124"/>
                </a:lnTo>
                <a:lnTo>
                  <a:pt x="1780794" y="0"/>
                </a:lnTo>
                <a:lnTo>
                  <a:pt x="71996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15" name="object 11"/>
          <p:cNvSpPr txBox="1"/>
          <p:nvPr/>
        </p:nvSpPr>
        <p:spPr>
          <a:xfrm>
            <a:off x="3561846" y="5763495"/>
            <a:ext cx="5077586" cy="420536"/>
          </a:xfrm>
          <a:prstGeom prst="rect">
            <a:avLst/>
          </a:prstGeom>
        </p:spPr>
        <p:txBody>
          <a:bodyPr vert="horz" wrap="square" lIns="0" tIns="91412" rIns="0" bIns="0" rtlCol="0">
            <a:spAutoFit/>
          </a:bodyPr>
          <a:lstStyle/>
          <a:p>
            <a:pPr marL="308087">
              <a:spcBef>
                <a:spcPts val="720"/>
              </a:spcBef>
              <a:tabLst>
                <a:tab pos="3350018" algn="l"/>
              </a:tabLst>
            </a:pPr>
            <a:r>
              <a:rPr sz="3199" b="1" spc="-9" baseline="1736" dirty="0">
                <a:solidFill>
                  <a:srgbClr val="FFFFFF"/>
                </a:solidFill>
                <a:latin typeface="Arial"/>
                <a:cs typeface="Arial"/>
              </a:rPr>
              <a:t>KIT</a:t>
            </a:r>
            <a:r>
              <a:rPr sz="3199" b="1" baseline="1736" dirty="0">
                <a:solidFill>
                  <a:srgbClr val="FFFFFF"/>
                </a:solidFill>
                <a:latin typeface="Arial"/>
                <a:cs typeface="Arial"/>
              </a:rPr>
              <a:t> federführend	</a:t>
            </a:r>
            <a:r>
              <a:rPr sz="2133" b="1" spc="-7" dirty="0">
                <a:solidFill>
                  <a:srgbClr val="FFFFFF"/>
                </a:solidFill>
                <a:latin typeface="Arial"/>
                <a:cs typeface="Arial"/>
              </a:rPr>
              <a:t>KIT</a:t>
            </a:r>
            <a:r>
              <a:rPr sz="2133" b="1" spc="-1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33" b="1" dirty="0">
                <a:solidFill>
                  <a:srgbClr val="FFFFFF"/>
                </a:solidFill>
                <a:latin typeface="Arial"/>
                <a:cs typeface="Arial"/>
              </a:rPr>
              <a:t>beteiligt</a:t>
            </a:r>
            <a:endParaRPr sz="2133" dirty="0">
              <a:latin typeface="Arial"/>
              <a:cs typeface="Arial"/>
            </a:endParaRPr>
          </a:p>
        </p:txBody>
      </p:sp>
      <p:sp>
        <p:nvSpPr>
          <p:cNvPr id="16" name="object 10"/>
          <p:cNvSpPr/>
          <p:nvPr/>
        </p:nvSpPr>
        <p:spPr>
          <a:xfrm>
            <a:off x="927035" y="1937648"/>
            <a:ext cx="1828236" cy="408505"/>
          </a:xfrm>
          <a:custGeom>
            <a:avLst/>
            <a:gdLst/>
            <a:ahLst/>
            <a:cxnLst/>
            <a:rect l="l" t="t" r="r" b="b"/>
            <a:pathLst>
              <a:path w="1852929" h="290829">
                <a:moveTo>
                  <a:pt x="71996" y="0"/>
                </a:move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218503"/>
                </a:lnTo>
                <a:lnTo>
                  <a:pt x="1124" y="260126"/>
                </a:lnTo>
                <a:lnTo>
                  <a:pt x="8999" y="281500"/>
                </a:lnTo>
                <a:lnTo>
                  <a:pt x="30373" y="289374"/>
                </a:lnTo>
                <a:lnTo>
                  <a:pt x="71996" y="290499"/>
                </a:lnTo>
                <a:lnTo>
                  <a:pt x="1780794" y="290499"/>
                </a:lnTo>
                <a:lnTo>
                  <a:pt x="1822416" y="289374"/>
                </a:lnTo>
                <a:lnTo>
                  <a:pt x="1843790" y="281500"/>
                </a:lnTo>
                <a:lnTo>
                  <a:pt x="1851665" y="260126"/>
                </a:lnTo>
                <a:lnTo>
                  <a:pt x="1852790" y="218503"/>
                </a:lnTo>
                <a:lnTo>
                  <a:pt x="1852790" y="71996"/>
                </a:lnTo>
                <a:lnTo>
                  <a:pt x="1851665" y="30373"/>
                </a:lnTo>
                <a:lnTo>
                  <a:pt x="1843790" y="8999"/>
                </a:lnTo>
                <a:lnTo>
                  <a:pt x="1822416" y="1124"/>
                </a:lnTo>
                <a:lnTo>
                  <a:pt x="1780794" y="0"/>
                </a:lnTo>
                <a:lnTo>
                  <a:pt x="71996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17" name="object 10"/>
          <p:cNvSpPr/>
          <p:nvPr/>
        </p:nvSpPr>
        <p:spPr>
          <a:xfrm>
            <a:off x="9377608" y="2592428"/>
            <a:ext cx="1898393" cy="1416460"/>
          </a:xfrm>
          <a:custGeom>
            <a:avLst/>
            <a:gdLst/>
            <a:ahLst/>
            <a:cxnLst/>
            <a:rect l="l" t="t" r="r" b="b"/>
            <a:pathLst>
              <a:path w="1852929" h="290829">
                <a:moveTo>
                  <a:pt x="71996" y="0"/>
                </a:move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218503"/>
                </a:lnTo>
                <a:lnTo>
                  <a:pt x="1124" y="260126"/>
                </a:lnTo>
                <a:lnTo>
                  <a:pt x="8999" y="281500"/>
                </a:lnTo>
                <a:lnTo>
                  <a:pt x="30373" y="289374"/>
                </a:lnTo>
                <a:lnTo>
                  <a:pt x="71996" y="290499"/>
                </a:lnTo>
                <a:lnTo>
                  <a:pt x="1780794" y="290499"/>
                </a:lnTo>
                <a:lnTo>
                  <a:pt x="1822416" y="289374"/>
                </a:lnTo>
                <a:lnTo>
                  <a:pt x="1843790" y="281500"/>
                </a:lnTo>
                <a:lnTo>
                  <a:pt x="1851665" y="260126"/>
                </a:lnTo>
                <a:lnTo>
                  <a:pt x="1852790" y="218503"/>
                </a:lnTo>
                <a:lnTo>
                  <a:pt x="1852790" y="71996"/>
                </a:lnTo>
                <a:lnTo>
                  <a:pt x="1851665" y="30373"/>
                </a:lnTo>
                <a:lnTo>
                  <a:pt x="1843790" y="8999"/>
                </a:lnTo>
                <a:lnTo>
                  <a:pt x="1822416" y="1124"/>
                </a:lnTo>
                <a:lnTo>
                  <a:pt x="1780794" y="0"/>
                </a:lnTo>
                <a:lnTo>
                  <a:pt x="71996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19" name="object 8"/>
          <p:cNvSpPr txBox="1"/>
          <p:nvPr/>
        </p:nvSpPr>
        <p:spPr>
          <a:xfrm>
            <a:off x="9033009" y="1350095"/>
            <a:ext cx="2638246" cy="3931904"/>
          </a:xfrm>
          <a:prstGeom prst="rect">
            <a:avLst/>
          </a:prstGeom>
          <a:solidFill>
            <a:srgbClr val="BBBD22"/>
          </a:solidFill>
        </p:spPr>
        <p:txBody>
          <a:bodyPr vert="horz" wrap="square" lIns="0" tIns="156585" rIns="0" bIns="0" rtlCol="0">
            <a:spAutoFit/>
          </a:bodyPr>
          <a:lstStyle/>
          <a:p>
            <a:pPr marL="378337" marR="367334" indent="-846" algn="ctr"/>
            <a:r>
              <a:rPr lang="de-DE" sz="2133" b="1" dirty="0">
                <a:solidFill>
                  <a:schemeClr val="bg1"/>
                </a:solidFill>
                <a:latin typeface="+mj-lt"/>
                <a:cs typeface="Times New Roman"/>
              </a:rPr>
              <a:t>Information</a:t>
            </a:r>
          </a:p>
          <a:p>
            <a:pPr marL="378337" marR="367334" indent="-846" algn="ctr"/>
            <a:endParaRPr lang="de-DE" sz="1866" dirty="0">
              <a:latin typeface="Times New Roman"/>
              <a:cs typeface="Times New Roman"/>
            </a:endParaRPr>
          </a:p>
          <a:p>
            <a:pPr marL="378337" marR="367334" indent="-846" algn="ctr"/>
            <a:r>
              <a:rPr lang="de-DE" sz="1866" dirty="0">
                <a:solidFill>
                  <a:srgbClr val="FFFFFF"/>
                </a:solidFill>
                <a:latin typeface="Arial"/>
                <a:cs typeface="Arial"/>
              </a:rPr>
              <a:t>Helmholtz</a:t>
            </a:r>
            <a:br>
              <a:rPr lang="de-DE" sz="1866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de-DE" sz="1866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br>
              <a:rPr lang="de-DE" sz="1866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de-DE" sz="1866" dirty="0" err="1">
                <a:solidFill>
                  <a:srgbClr val="FFFFFF"/>
                </a:solidFill>
                <a:latin typeface="Arial"/>
                <a:cs typeface="Arial"/>
              </a:rPr>
              <a:t>Federation</a:t>
            </a:r>
            <a:br>
              <a:rPr lang="de-DE" sz="1866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de-DE" sz="1866" dirty="0">
                <a:solidFill>
                  <a:srgbClr val="FFFFFF"/>
                </a:solidFill>
                <a:latin typeface="Arial"/>
                <a:cs typeface="Arial"/>
              </a:rPr>
              <a:t>(HDF)</a:t>
            </a:r>
          </a:p>
          <a:p>
            <a:pPr marL="378337" marR="367334" indent="-846" algn="ctr"/>
            <a:endParaRPr lang="de-DE" sz="1866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78337" marR="367334" indent="-846" algn="ctr"/>
            <a:endParaRPr lang="de-DE" sz="1866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78337" marR="367334" indent="-846" algn="ctr"/>
            <a:r>
              <a:rPr lang="de-DE" sz="1866" dirty="0">
                <a:solidFill>
                  <a:srgbClr val="FFFFFF"/>
                </a:solidFill>
                <a:cs typeface="Arial"/>
              </a:rPr>
              <a:t>Karlsruhe Center </a:t>
            </a:r>
            <a:r>
              <a:rPr lang="de-DE" sz="1866" dirty="0" err="1">
                <a:solidFill>
                  <a:srgbClr val="FFFFFF"/>
                </a:solidFill>
                <a:cs typeface="Arial"/>
              </a:rPr>
              <a:t>for</a:t>
            </a:r>
            <a:r>
              <a:rPr lang="de-DE" sz="1866" dirty="0">
                <a:solidFill>
                  <a:srgbClr val="FFFFFF"/>
                </a:solidFill>
                <a:cs typeface="Arial"/>
              </a:rPr>
              <a:t> </a:t>
            </a:r>
            <a:r>
              <a:rPr lang="de-DE" sz="1866" dirty="0" err="1">
                <a:solidFill>
                  <a:srgbClr val="FFFFFF"/>
                </a:solidFill>
                <a:cs typeface="Arial"/>
              </a:rPr>
              <a:t>Optics</a:t>
            </a:r>
            <a:r>
              <a:rPr lang="de-DE" sz="1866" dirty="0">
                <a:solidFill>
                  <a:srgbClr val="FFFFFF"/>
                </a:solidFill>
                <a:cs typeface="Arial"/>
              </a:rPr>
              <a:t> &amp;</a:t>
            </a:r>
          </a:p>
          <a:p>
            <a:pPr marL="378337" marR="367334" indent="-846" algn="ctr"/>
            <a:r>
              <a:rPr lang="de-DE" sz="1866" dirty="0" err="1">
                <a:solidFill>
                  <a:srgbClr val="FFFFFF"/>
                </a:solidFill>
                <a:cs typeface="Arial"/>
              </a:rPr>
              <a:t>Photonics</a:t>
            </a:r>
            <a:r>
              <a:rPr lang="de-DE" sz="1866" dirty="0">
                <a:solidFill>
                  <a:srgbClr val="FFFFFF"/>
                </a:solidFill>
                <a:cs typeface="Arial"/>
              </a:rPr>
              <a:t> (KCOP)</a:t>
            </a:r>
            <a:endParaRPr lang="de-DE" sz="1866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78337" marR="367334" indent="-846" algn="ctr"/>
            <a:endParaRPr sz="1866" dirty="0">
              <a:latin typeface="Arial"/>
              <a:cs typeface="Arial"/>
            </a:endParaRPr>
          </a:p>
        </p:txBody>
      </p:sp>
      <p:sp>
        <p:nvSpPr>
          <p:cNvPr id="20" name="object 10"/>
          <p:cNvSpPr/>
          <p:nvPr/>
        </p:nvSpPr>
        <p:spPr>
          <a:xfrm>
            <a:off x="9438012" y="1993434"/>
            <a:ext cx="1828236" cy="1347859"/>
          </a:xfrm>
          <a:custGeom>
            <a:avLst/>
            <a:gdLst/>
            <a:ahLst/>
            <a:cxnLst/>
            <a:rect l="l" t="t" r="r" b="b"/>
            <a:pathLst>
              <a:path w="1852929" h="290829">
                <a:moveTo>
                  <a:pt x="71996" y="0"/>
                </a:move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218503"/>
                </a:lnTo>
                <a:lnTo>
                  <a:pt x="1124" y="260126"/>
                </a:lnTo>
                <a:lnTo>
                  <a:pt x="8999" y="281500"/>
                </a:lnTo>
                <a:lnTo>
                  <a:pt x="30373" y="289374"/>
                </a:lnTo>
                <a:lnTo>
                  <a:pt x="71996" y="290499"/>
                </a:lnTo>
                <a:lnTo>
                  <a:pt x="1780794" y="290499"/>
                </a:lnTo>
                <a:lnTo>
                  <a:pt x="1822416" y="289374"/>
                </a:lnTo>
                <a:lnTo>
                  <a:pt x="1843790" y="281500"/>
                </a:lnTo>
                <a:lnTo>
                  <a:pt x="1851665" y="260126"/>
                </a:lnTo>
                <a:lnTo>
                  <a:pt x="1852790" y="218503"/>
                </a:lnTo>
                <a:lnTo>
                  <a:pt x="1852790" y="71996"/>
                </a:lnTo>
                <a:lnTo>
                  <a:pt x="1851665" y="30373"/>
                </a:lnTo>
                <a:lnTo>
                  <a:pt x="1843790" y="8999"/>
                </a:lnTo>
                <a:lnTo>
                  <a:pt x="1822416" y="1124"/>
                </a:lnTo>
                <a:lnTo>
                  <a:pt x="1780794" y="0"/>
                </a:lnTo>
                <a:lnTo>
                  <a:pt x="71996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18" name="object 10"/>
          <p:cNvSpPr/>
          <p:nvPr/>
        </p:nvSpPr>
        <p:spPr>
          <a:xfrm>
            <a:off x="617320" y="2388129"/>
            <a:ext cx="2463038" cy="1293735"/>
          </a:xfrm>
          <a:custGeom>
            <a:avLst/>
            <a:gdLst/>
            <a:ahLst/>
            <a:cxnLst/>
            <a:rect l="l" t="t" r="r" b="b"/>
            <a:pathLst>
              <a:path w="1852929" h="290829">
                <a:moveTo>
                  <a:pt x="71996" y="0"/>
                </a:move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218503"/>
                </a:lnTo>
                <a:lnTo>
                  <a:pt x="1124" y="260126"/>
                </a:lnTo>
                <a:lnTo>
                  <a:pt x="8999" y="281500"/>
                </a:lnTo>
                <a:lnTo>
                  <a:pt x="30373" y="289374"/>
                </a:lnTo>
                <a:lnTo>
                  <a:pt x="71996" y="290499"/>
                </a:lnTo>
                <a:lnTo>
                  <a:pt x="1780794" y="290499"/>
                </a:lnTo>
                <a:lnTo>
                  <a:pt x="1822416" y="289374"/>
                </a:lnTo>
                <a:lnTo>
                  <a:pt x="1843790" y="281500"/>
                </a:lnTo>
                <a:lnTo>
                  <a:pt x="1851665" y="260126"/>
                </a:lnTo>
                <a:lnTo>
                  <a:pt x="1852790" y="218503"/>
                </a:lnTo>
                <a:lnTo>
                  <a:pt x="1852790" y="71996"/>
                </a:lnTo>
                <a:lnTo>
                  <a:pt x="1851665" y="30373"/>
                </a:lnTo>
                <a:lnTo>
                  <a:pt x="1843790" y="8999"/>
                </a:lnTo>
                <a:lnTo>
                  <a:pt x="1822416" y="1124"/>
                </a:lnTo>
                <a:lnTo>
                  <a:pt x="1780794" y="0"/>
                </a:lnTo>
                <a:lnTo>
                  <a:pt x="71996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21" name="object 10"/>
          <p:cNvSpPr/>
          <p:nvPr/>
        </p:nvSpPr>
        <p:spPr>
          <a:xfrm>
            <a:off x="9419798" y="3681864"/>
            <a:ext cx="1828236" cy="1416460"/>
          </a:xfrm>
          <a:custGeom>
            <a:avLst/>
            <a:gdLst/>
            <a:ahLst/>
            <a:cxnLst/>
            <a:rect l="l" t="t" r="r" b="b"/>
            <a:pathLst>
              <a:path w="1852929" h="290829">
                <a:moveTo>
                  <a:pt x="71996" y="0"/>
                </a:move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218503"/>
                </a:lnTo>
                <a:lnTo>
                  <a:pt x="1124" y="260126"/>
                </a:lnTo>
                <a:lnTo>
                  <a:pt x="8999" y="281500"/>
                </a:lnTo>
                <a:lnTo>
                  <a:pt x="30373" y="289374"/>
                </a:lnTo>
                <a:lnTo>
                  <a:pt x="71996" y="290499"/>
                </a:lnTo>
                <a:lnTo>
                  <a:pt x="1780794" y="290499"/>
                </a:lnTo>
                <a:lnTo>
                  <a:pt x="1822416" y="289374"/>
                </a:lnTo>
                <a:lnTo>
                  <a:pt x="1843790" y="281500"/>
                </a:lnTo>
                <a:lnTo>
                  <a:pt x="1851665" y="260126"/>
                </a:lnTo>
                <a:lnTo>
                  <a:pt x="1852790" y="218503"/>
                </a:lnTo>
                <a:lnTo>
                  <a:pt x="1852790" y="71996"/>
                </a:lnTo>
                <a:lnTo>
                  <a:pt x="1851665" y="30373"/>
                </a:lnTo>
                <a:lnTo>
                  <a:pt x="1843790" y="8999"/>
                </a:lnTo>
                <a:lnTo>
                  <a:pt x="1822416" y="1124"/>
                </a:lnTo>
                <a:lnTo>
                  <a:pt x="1780794" y="0"/>
                </a:lnTo>
                <a:lnTo>
                  <a:pt x="71996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22" name="object 10">
            <a:extLst>
              <a:ext uri="{FF2B5EF4-FFF2-40B4-BE49-F238E27FC236}">
                <a16:creationId xmlns:a16="http://schemas.microsoft.com/office/drawing/2014/main" id="{9BD77A72-A404-4F7C-B1CE-BBC5FCED0590}"/>
              </a:ext>
            </a:extLst>
          </p:cNvPr>
          <p:cNvSpPr/>
          <p:nvPr/>
        </p:nvSpPr>
        <p:spPr>
          <a:xfrm>
            <a:off x="723157" y="3725121"/>
            <a:ext cx="2217780" cy="611988"/>
          </a:xfrm>
          <a:custGeom>
            <a:avLst/>
            <a:gdLst/>
            <a:ahLst/>
            <a:cxnLst/>
            <a:rect l="l" t="t" r="r" b="b"/>
            <a:pathLst>
              <a:path w="1852929" h="290829">
                <a:moveTo>
                  <a:pt x="71996" y="0"/>
                </a:move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218503"/>
                </a:lnTo>
                <a:lnTo>
                  <a:pt x="1124" y="260126"/>
                </a:lnTo>
                <a:lnTo>
                  <a:pt x="8999" y="281500"/>
                </a:lnTo>
                <a:lnTo>
                  <a:pt x="30373" y="289374"/>
                </a:lnTo>
                <a:lnTo>
                  <a:pt x="71996" y="290499"/>
                </a:lnTo>
                <a:lnTo>
                  <a:pt x="1780794" y="290499"/>
                </a:lnTo>
                <a:lnTo>
                  <a:pt x="1822416" y="289374"/>
                </a:lnTo>
                <a:lnTo>
                  <a:pt x="1843790" y="281500"/>
                </a:lnTo>
                <a:lnTo>
                  <a:pt x="1851665" y="260126"/>
                </a:lnTo>
                <a:lnTo>
                  <a:pt x="1852790" y="218503"/>
                </a:lnTo>
                <a:lnTo>
                  <a:pt x="1852790" y="71996"/>
                </a:lnTo>
                <a:lnTo>
                  <a:pt x="1851665" y="30373"/>
                </a:lnTo>
                <a:lnTo>
                  <a:pt x="1843790" y="8999"/>
                </a:lnTo>
                <a:lnTo>
                  <a:pt x="1822416" y="1124"/>
                </a:lnTo>
                <a:lnTo>
                  <a:pt x="1780794" y="0"/>
                </a:lnTo>
                <a:lnTo>
                  <a:pt x="71996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3199"/>
          </a:p>
        </p:txBody>
      </p:sp>
    </p:spTree>
    <p:extLst>
      <p:ext uri="{BB962C8B-B14F-4D97-AF65-F5344CB8AC3E}">
        <p14:creationId xmlns:p14="http://schemas.microsoft.com/office/powerpoint/2010/main" val="1423718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5B21-B324-434D-ABB6-684CB6180B3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57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Dachstrategie KIT2025</a:t>
            </a:r>
          </a:p>
        </p:txBody>
      </p:sp>
    </p:spTree>
    <p:extLst>
      <p:ext uri="{BB962C8B-B14F-4D97-AF65-F5344CB8AC3E}">
        <p14:creationId xmlns:p14="http://schemas.microsoft.com/office/powerpoint/2010/main" val="21823933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58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29718" y="335897"/>
            <a:ext cx="9156078" cy="767748"/>
          </a:xfrm>
        </p:spPr>
        <p:txBody>
          <a:bodyPr>
            <a:normAutofit fontScale="90000"/>
          </a:bodyPr>
          <a:lstStyle/>
          <a:p>
            <a:pPr marL="16928"/>
            <a:r>
              <a:rPr lang="de-DE" spc="-7" dirty="0"/>
              <a:t>Die Dachstrategie KIT 2025 </a:t>
            </a:r>
            <a:r>
              <a:rPr lang="de-DE" dirty="0"/>
              <a:t>umfasst Ziele und  Maßnahmen in </a:t>
            </a:r>
            <a:r>
              <a:rPr lang="de-DE" spc="-7" dirty="0"/>
              <a:t>zehn</a:t>
            </a:r>
            <a:r>
              <a:rPr lang="de-DE" spc="-127" dirty="0"/>
              <a:t> </a:t>
            </a:r>
            <a:r>
              <a:rPr lang="de-DE" spc="-7" dirty="0"/>
              <a:t>Handlungsfeldern</a:t>
            </a:r>
            <a:endParaRPr lang="de-DE" kern="0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" y="1770679"/>
            <a:ext cx="12187985" cy="4558305"/>
          </a:xfr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E65281FD-2E58-47E1-8EFF-07209A5CBE48}"/>
              </a:ext>
            </a:extLst>
          </p:cNvPr>
          <p:cNvSpPr txBox="1"/>
          <p:nvPr/>
        </p:nvSpPr>
        <p:spPr>
          <a:xfrm>
            <a:off x="4255129" y="1922811"/>
            <a:ext cx="7430093" cy="4313425"/>
          </a:xfrm>
          <a:prstGeom prst="rect">
            <a:avLst/>
          </a:prstGeom>
          <a:gradFill flip="none" rotWithShape="1">
            <a:gsLst>
              <a:gs pos="1000">
                <a:schemeClr val="bg1">
                  <a:alpha val="0"/>
                </a:schemeClr>
              </a:gs>
              <a:gs pos="100000">
                <a:schemeClr val="bg1">
                  <a:alpha val="63000"/>
                </a:schemeClr>
              </a:gs>
            </a:gsLst>
            <a:lin ang="0" scaled="1"/>
            <a:tileRect/>
          </a:gradFill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3400"/>
              </a:lnSpc>
              <a:defRPr/>
            </a:pPr>
            <a:r>
              <a:rPr sz="2133" b="1" dirty="0">
                <a:solidFill>
                  <a:srgbClr val="231F20"/>
                </a:solidFill>
                <a:latin typeface="Arial"/>
                <a:cs typeface="Arial"/>
              </a:rPr>
              <a:t>Mission</a:t>
            </a:r>
            <a:endParaRPr lang="de-DE" sz="2133" b="1" dirty="0">
              <a:solidFill>
                <a:srgbClr val="231F20"/>
              </a:solidFill>
              <a:latin typeface="Arial"/>
              <a:cs typeface="Arial"/>
            </a:endParaRPr>
          </a:p>
          <a:p>
            <a:pPr algn="r">
              <a:lnSpc>
                <a:spcPts val="3400"/>
              </a:lnSpc>
              <a:defRPr/>
            </a:pPr>
            <a:r>
              <a:rPr lang="de-DE" sz="2133" b="1" dirty="0">
                <a:solidFill>
                  <a:srgbClr val="231F20"/>
                </a:solidFill>
                <a:latin typeface="Arial"/>
                <a:cs typeface="Arial"/>
              </a:rPr>
              <a:t>Forschung</a:t>
            </a:r>
            <a:endParaRPr lang="de-DE" sz="2133" dirty="0">
              <a:solidFill>
                <a:srgbClr val="000000"/>
              </a:solidFill>
              <a:latin typeface="Arial"/>
              <a:cs typeface="Arial"/>
            </a:endParaRPr>
          </a:p>
          <a:p>
            <a:pPr algn="r">
              <a:lnSpc>
                <a:spcPts val="3400"/>
              </a:lnSpc>
              <a:defRPr/>
            </a:pPr>
            <a:r>
              <a:rPr lang="de-DE" sz="2133" b="1" dirty="0">
                <a:solidFill>
                  <a:srgbClr val="231F20"/>
                </a:solidFill>
                <a:latin typeface="Arial"/>
                <a:cs typeface="Arial"/>
              </a:rPr>
              <a:t>Lehre</a:t>
            </a:r>
          </a:p>
          <a:p>
            <a:pPr algn="r">
              <a:lnSpc>
                <a:spcPts val="3400"/>
              </a:lnSpc>
              <a:defRPr/>
            </a:pPr>
            <a:r>
              <a:rPr lang="de-DE" sz="2133" b="1" dirty="0">
                <a:solidFill>
                  <a:srgbClr val="231F20"/>
                </a:solidFill>
                <a:latin typeface="Arial"/>
                <a:cs typeface="Arial"/>
              </a:rPr>
              <a:t>Transfer</a:t>
            </a:r>
            <a:endParaRPr lang="de-DE" sz="2133" dirty="0">
              <a:solidFill>
                <a:srgbClr val="000000"/>
              </a:solidFill>
              <a:latin typeface="Arial"/>
              <a:cs typeface="Arial"/>
            </a:endParaRPr>
          </a:p>
          <a:p>
            <a:pPr algn="r">
              <a:lnSpc>
                <a:spcPts val="3400"/>
              </a:lnSpc>
              <a:defRPr/>
            </a:pPr>
            <a:r>
              <a:rPr lang="de-DE" sz="2133" b="1" spc="-7" dirty="0">
                <a:solidFill>
                  <a:srgbClr val="231F20"/>
                </a:solidFill>
                <a:latin typeface="Arial"/>
                <a:cs typeface="Arial"/>
              </a:rPr>
              <a:t>Wissenschaftlicher</a:t>
            </a:r>
            <a:r>
              <a:rPr sz="2133" b="1" spc="-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sz="2133" b="1" spc="-7" dirty="0">
                <a:solidFill>
                  <a:srgbClr val="231F20"/>
                </a:solidFill>
                <a:latin typeface="Arial"/>
                <a:cs typeface="Arial"/>
              </a:rPr>
              <a:t>Nachwuchs</a:t>
            </a:r>
          </a:p>
          <a:p>
            <a:pPr algn="r">
              <a:lnSpc>
                <a:spcPts val="3400"/>
              </a:lnSpc>
              <a:defRPr/>
            </a:pPr>
            <a:r>
              <a:rPr lang="de-DE" sz="2133" b="1" dirty="0">
                <a:solidFill>
                  <a:srgbClr val="231F20"/>
                </a:solidFill>
                <a:latin typeface="Arial"/>
                <a:cs typeface="Arial"/>
              </a:rPr>
              <a:t>Zentrale</a:t>
            </a:r>
            <a:r>
              <a:rPr lang="de-DE" sz="2133" b="1" spc="-2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133" b="1" spc="-7" dirty="0">
                <a:solidFill>
                  <a:srgbClr val="231F20"/>
                </a:solidFill>
                <a:latin typeface="Arial"/>
                <a:cs typeface="Arial"/>
              </a:rPr>
              <a:t>Administration</a:t>
            </a:r>
            <a:r>
              <a:rPr lang="de-DE" sz="2133" b="1" spc="-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133" b="1" dirty="0">
                <a:solidFill>
                  <a:srgbClr val="231F20"/>
                </a:solidFill>
                <a:latin typeface="Arial"/>
                <a:cs typeface="Arial"/>
              </a:rPr>
              <a:t>und </a:t>
            </a:r>
            <a:r>
              <a:rPr lang="de-DE" sz="2133" b="1" dirty="0">
                <a:solidFill>
                  <a:srgbClr val="231F20"/>
                </a:solidFill>
                <a:latin typeface="Arial"/>
                <a:cs typeface="Arial"/>
              </a:rPr>
              <a:t>technische</a:t>
            </a:r>
            <a:r>
              <a:rPr sz="2133" b="1" spc="-13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sz="2133" b="1" dirty="0">
                <a:solidFill>
                  <a:srgbClr val="231F20"/>
                </a:solidFill>
                <a:latin typeface="Arial"/>
                <a:cs typeface="Arial"/>
              </a:rPr>
              <a:t>Infrastruktur</a:t>
            </a:r>
            <a:endParaRPr lang="de-DE" sz="2133" dirty="0">
              <a:solidFill>
                <a:srgbClr val="000000"/>
              </a:solidFill>
              <a:latin typeface="Arial"/>
              <a:cs typeface="Arial"/>
            </a:endParaRPr>
          </a:p>
          <a:p>
            <a:pPr algn="r">
              <a:lnSpc>
                <a:spcPts val="3400"/>
              </a:lnSpc>
              <a:defRPr/>
            </a:pPr>
            <a:r>
              <a:rPr sz="2133" b="1" dirty="0">
                <a:solidFill>
                  <a:srgbClr val="231F20"/>
                </a:solidFill>
                <a:latin typeface="Arial"/>
                <a:cs typeface="Arial"/>
              </a:rPr>
              <a:t>Governance</a:t>
            </a:r>
            <a:endParaRPr lang="de-DE" sz="2133" b="1" dirty="0">
              <a:solidFill>
                <a:srgbClr val="231F20"/>
              </a:solidFill>
              <a:latin typeface="Arial"/>
              <a:cs typeface="Arial"/>
            </a:endParaRPr>
          </a:p>
          <a:p>
            <a:pPr algn="r">
              <a:lnSpc>
                <a:spcPts val="3400"/>
              </a:lnSpc>
              <a:defRPr/>
            </a:pPr>
            <a:r>
              <a:rPr lang="de-DE" sz="2133" b="1" dirty="0">
                <a:solidFill>
                  <a:srgbClr val="231F20"/>
                </a:solidFill>
                <a:latin typeface="Arial"/>
                <a:cs typeface="Arial"/>
              </a:rPr>
              <a:t>Internationales</a:t>
            </a:r>
          </a:p>
          <a:p>
            <a:pPr algn="r">
              <a:lnSpc>
                <a:spcPts val="3400"/>
              </a:lnSpc>
              <a:defRPr/>
            </a:pPr>
            <a:r>
              <a:rPr lang="de-DE" sz="2133" b="1" dirty="0">
                <a:solidFill>
                  <a:srgbClr val="231F20"/>
                </a:solidFill>
                <a:latin typeface="Arial"/>
                <a:cs typeface="Arial"/>
              </a:rPr>
              <a:t>Digitalisierung</a:t>
            </a:r>
          </a:p>
          <a:p>
            <a:pPr algn="r">
              <a:lnSpc>
                <a:spcPts val="3400"/>
              </a:lnSpc>
              <a:defRPr/>
            </a:pPr>
            <a:r>
              <a:rPr lang="de-DE" sz="2133" b="1" dirty="0">
                <a:solidFill>
                  <a:srgbClr val="231F20"/>
                </a:solidFill>
                <a:latin typeface="Arial"/>
                <a:cs typeface="Arial"/>
              </a:rPr>
              <a:t>Nachhaltigkeit</a:t>
            </a:r>
            <a:endParaRPr lang="de-DE" sz="2133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99996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535117" y="1583511"/>
            <a:ext cx="11121767" cy="4746300"/>
          </a:xfrm>
        </p:spPr>
        <p:txBody>
          <a:bodyPr>
            <a:normAutofit lnSpcReduction="10000"/>
          </a:bodyPr>
          <a:lstStyle/>
          <a:p>
            <a:r>
              <a:rPr lang="de-DE" sz="2000" dirty="0"/>
              <a:t>Wir schaffen und vermitteln Wissen für Gesellschaft und Umwelt.</a:t>
            </a:r>
          </a:p>
          <a:p>
            <a:r>
              <a:rPr lang="de-DE" sz="2000" dirty="0"/>
              <a:t>Hierzu erbringen wir herausragende Leistungen von der Grundlagenforschung bis zur Anwendung auf einer breiten disziplinären Basis in Natur-, Ingenieur-, Wirtschafts- sowie Geistes- und Sozialwissenschaften. </a:t>
            </a:r>
          </a:p>
          <a:p>
            <a:r>
              <a:rPr lang="de-DE" sz="2000" dirty="0"/>
              <a:t>Zu den globalen Herausforderungen der Menschheit leisten wir maßgebliche Beiträge in den Feldern Energie, Mobilität und Information. </a:t>
            </a:r>
          </a:p>
          <a:p>
            <a:r>
              <a:rPr lang="de-DE" sz="2000" dirty="0"/>
              <a:t>Als große Wissenschaftseinrichtung messen wir uns im internationalen Wettbewerb und nehmen einen Spitzenplatz in Europa ein. </a:t>
            </a:r>
          </a:p>
          <a:p>
            <a:r>
              <a:rPr lang="de-DE" sz="2000" dirty="0"/>
              <a:t>Wir bereiten unsere Studierenden durch ein forschungsorientiertes universitäres Studium auf verantwortungsvolle Aufgaben in Gesellschaft, Wirtschaft und Wissenschaft vor. </a:t>
            </a:r>
          </a:p>
          <a:p>
            <a:r>
              <a:rPr lang="de-DE" sz="2000" dirty="0"/>
              <a:t>Durch unsere Innovationstätigkeit schlagen wir die Brücke zwischen Erkenntnis und Anwendung zum gesellschaftlichen Nutzen, wirtschaftlichen Wohlstand und Erhalt unserer natürlichen Lebensgrundlagen. </a:t>
            </a:r>
          </a:p>
          <a:p>
            <a:r>
              <a:rPr lang="de-DE" sz="2000" dirty="0"/>
              <a:t>Unser Miteinander und unsere Führungskultur sind geprägt von gegenseitigem Respekt, Kooperation, Vertrauen und Subsidiarität. Ein inspirierendes Arbeitsumfeld und kulturelle Vielfalt prägen und bereichern das Leben und Arbeiten am KIT.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5B21-B324-434D-ABB6-684CB6180B3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59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Mission: </a:t>
            </a:r>
            <a:r>
              <a:rPr lang="de-DE" spc="-7" dirty="0"/>
              <a:t>KIT </a:t>
            </a:r>
            <a:r>
              <a:rPr lang="de-DE" dirty="0"/>
              <a:t>– </a:t>
            </a:r>
            <a:r>
              <a:rPr lang="de-DE" spc="-7" dirty="0"/>
              <a:t>Die</a:t>
            </a:r>
            <a:r>
              <a:rPr lang="de-DE" spc="-113" dirty="0"/>
              <a:t> </a:t>
            </a:r>
            <a:r>
              <a:rPr lang="de-DE" dirty="0"/>
              <a:t>Forschungsuniversität </a:t>
            </a:r>
            <a:br>
              <a:rPr lang="de-DE" dirty="0"/>
            </a:br>
            <a:r>
              <a:rPr lang="de-DE" dirty="0"/>
              <a:t>in der</a:t>
            </a:r>
            <a:r>
              <a:rPr lang="de-DE" spc="-140" dirty="0"/>
              <a:t> </a:t>
            </a:r>
            <a:r>
              <a:rPr lang="de-DE" spc="-7" dirty="0"/>
              <a:t>Helmholtz-Gemeinschaft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0490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6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527457"/>
          </a:xfrm>
        </p:spPr>
        <p:txBody>
          <a:bodyPr/>
          <a:lstStyle/>
          <a:p>
            <a:r>
              <a:rPr lang="de-DE" altLang="de-DE" dirty="0"/>
              <a:t>KIT wieder exzellent – Titel zurückerobert</a:t>
            </a:r>
            <a:endParaRPr lang="de-DE" dirty="0"/>
          </a:p>
        </p:txBody>
      </p:sp>
      <p:pic>
        <p:nvPicPr>
          <p:cNvPr id="8" name="Grafik 1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7492" y="1336635"/>
            <a:ext cx="1901031" cy="267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AA0A7D78-25AE-498C-8853-2BBFB6215611}"/>
              </a:ext>
            </a:extLst>
          </p:cNvPr>
          <p:cNvSpPr/>
          <p:nvPr/>
        </p:nvSpPr>
        <p:spPr>
          <a:xfrm>
            <a:off x="476044" y="3813528"/>
            <a:ext cx="1641796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100" b="1" dirty="0">
                <a:latin typeface="Arial" charset="0"/>
              </a:rPr>
              <a:t>Rückblick: 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48130B6-D0C3-458E-9066-760E9E0DF096}"/>
              </a:ext>
            </a:extLst>
          </p:cNvPr>
          <p:cNvSpPr/>
          <p:nvPr/>
        </p:nvSpPr>
        <p:spPr>
          <a:xfrm>
            <a:off x="440168" y="4337812"/>
            <a:ext cx="3588109" cy="1944000"/>
          </a:xfrm>
          <a:prstGeom prst="rect">
            <a:avLst/>
          </a:prstGeom>
          <a:noFill/>
          <a:ln>
            <a:solidFill>
              <a:srgbClr val="009682"/>
            </a:solidFill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  <a:defRPr/>
            </a:pPr>
            <a:endParaRPr lang="de-DE" sz="2100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  <a:p>
            <a:pPr eaLnBrk="1" hangingPunct="1">
              <a:lnSpc>
                <a:spcPct val="110000"/>
              </a:lnSpc>
              <a:defRPr/>
            </a:pPr>
            <a:r>
              <a:rPr lang="de-DE" sz="2100" dirty="0">
                <a:latin typeface="Arial" charset="0"/>
              </a:rPr>
              <a:t>Erfolg in der ersten Runde der ersten Exzellenzinitiative des Bundes und der Länder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68A49B2-FD24-4546-B1F9-9600773748D0}"/>
              </a:ext>
            </a:extLst>
          </p:cNvPr>
          <p:cNvSpPr/>
          <p:nvPr/>
        </p:nvSpPr>
        <p:spPr>
          <a:xfrm>
            <a:off x="4235487" y="4337812"/>
            <a:ext cx="3588109" cy="1944000"/>
          </a:xfrm>
          <a:prstGeom prst="rect">
            <a:avLst/>
          </a:prstGeom>
          <a:noFill/>
          <a:ln>
            <a:solidFill>
              <a:srgbClr val="009682"/>
            </a:solidFill>
          </a:ln>
        </p:spPr>
        <p:txBody>
          <a:bodyPr anchor="ctr">
            <a:spAutoFit/>
          </a:bodyPr>
          <a:lstStyle/>
          <a:p>
            <a:pPr marL="0" lvl="1" algn="ctr">
              <a:lnSpc>
                <a:spcPct val="110000"/>
              </a:lnSpc>
              <a:defRPr/>
            </a:pPr>
            <a:br>
              <a:rPr lang="de-DE" sz="2100" dirty="0">
                <a:latin typeface="Arial" charset="0"/>
              </a:rPr>
            </a:br>
            <a:r>
              <a:rPr lang="de-DE" sz="2100" dirty="0">
                <a:latin typeface="Arial" charset="0"/>
              </a:rPr>
              <a:t>Gründung des Karlsruher Instituts für Technologie</a:t>
            </a:r>
          </a:p>
          <a:p>
            <a:pPr eaLnBrk="1" hangingPunct="1">
              <a:lnSpc>
                <a:spcPct val="110000"/>
              </a:lnSpc>
              <a:defRPr/>
            </a:pPr>
            <a:endParaRPr lang="de-DE" sz="2100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  <a:p>
            <a:pPr eaLnBrk="1" hangingPunct="1">
              <a:lnSpc>
                <a:spcPct val="110000"/>
              </a:lnSpc>
              <a:defRPr/>
            </a:pPr>
            <a:r>
              <a:rPr lang="de-DE" sz="21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___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3A59854-D71C-4346-8692-1ED1661488C3}"/>
              </a:ext>
            </a:extLst>
          </p:cNvPr>
          <p:cNvSpPr/>
          <p:nvPr/>
        </p:nvSpPr>
        <p:spPr>
          <a:xfrm>
            <a:off x="8037209" y="4337812"/>
            <a:ext cx="3631079" cy="1944000"/>
          </a:xfrm>
          <a:prstGeom prst="rect">
            <a:avLst/>
          </a:prstGeom>
          <a:noFill/>
          <a:ln>
            <a:solidFill>
              <a:srgbClr val="009682"/>
            </a:solidFill>
          </a:ln>
        </p:spPr>
        <p:txBody>
          <a:bodyPr rIns="44294">
            <a:spAutoFit/>
          </a:bodyPr>
          <a:lstStyle/>
          <a:p>
            <a:pPr eaLnBrk="1" hangingPunct="1">
              <a:lnSpc>
                <a:spcPct val="110000"/>
              </a:lnSpc>
              <a:defRPr/>
            </a:pPr>
            <a:endParaRPr lang="de-DE" sz="2100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  <a:p>
            <a:pPr eaLnBrk="1" hangingPunct="1">
              <a:lnSpc>
                <a:spcPct val="110000"/>
              </a:lnSpc>
              <a:defRPr/>
            </a:pPr>
            <a:r>
              <a:rPr lang="de-DE" sz="2100" dirty="0">
                <a:latin typeface="Arial" charset="0"/>
              </a:rPr>
              <a:t>Verlust des Exzellenzstatus in der zweiten Runde der Exzellenzinitiative des Bundes und der Länder</a:t>
            </a:r>
          </a:p>
        </p:txBody>
      </p:sp>
      <p:pic>
        <p:nvPicPr>
          <p:cNvPr id="15" name="Grafik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2801" y="5601496"/>
            <a:ext cx="1025453" cy="54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9">
            <a:extLst>
              <a:ext uri="{FF2B5EF4-FFF2-40B4-BE49-F238E27FC236}">
                <a16:creationId xmlns:a16="http://schemas.microsoft.com/office/drawing/2014/main" id="{68581D51-329F-486C-8179-5E03D3191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718" y="1692188"/>
            <a:ext cx="7635861" cy="1656000"/>
          </a:xfrm>
          <a:prstGeom prst="rect">
            <a:avLst/>
          </a:prstGeom>
          <a:solidFill>
            <a:srgbClr val="009682">
              <a:alpha val="57000"/>
            </a:srgbClr>
          </a:solidFill>
          <a:ln>
            <a:noFill/>
          </a:ln>
          <a:effectLst/>
        </p:spPr>
        <p:txBody>
          <a:bodyPr/>
          <a:lstStyle/>
          <a:p>
            <a:pPr marL="1343025" marR="0" lvl="0" indent="-1343025" defTabSz="457200" eaLnBrk="1" fontAlgn="auto" latinLnBrk="0" hangingPunct="1">
              <a:lnSpc>
                <a:spcPct val="110000"/>
              </a:lnSpc>
              <a:spcBef>
                <a:spcPts val="5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19. Juli 2019</a:t>
            </a:r>
            <a:r>
              <a:rPr kumimoji="0" lang="de-DE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Erfolg in der Förderlinie Exzellenzuniversität der Exzellenzstrategie des Bundes und der Länder </a:t>
            </a:r>
          </a:p>
          <a:p>
            <a:pPr marL="0" marR="0" lvl="0" indent="0" defTabSz="457200" eaLnBrk="1" fontAlgn="auto" latinLnBrk="0" hangingPunct="1">
              <a:lnSpc>
                <a:spcPct val="110000"/>
              </a:lnSpc>
              <a:spcBef>
                <a:spcPts val="5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1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„Die Forschungsuniversität in der Helmholtz-Gemeinschaft – </a:t>
            </a:r>
            <a:br>
              <a:rPr kumimoji="0" lang="de-DE" sz="21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21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Living </a:t>
            </a:r>
            <a:r>
              <a:rPr kumimoji="0" lang="de-DE" sz="21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</a:t>
            </a:r>
            <a:r>
              <a:rPr kumimoji="0" lang="de-DE" sz="21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Change“</a:t>
            </a:r>
          </a:p>
          <a:p>
            <a:pPr marL="457200" marR="0" lvl="1" indent="0" defTabSz="4572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Tx/>
              <a:buFontTx/>
              <a:buNone/>
              <a:tabLst/>
              <a:defRPr/>
            </a:pPr>
            <a:endParaRPr kumimoji="0" lang="de-DE" sz="2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457200" marR="0" lvl="1" indent="0" defTabSz="4572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Tx/>
              <a:buFontTx/>
              <a:buNone/>
              <a:tabLst/>
              <a:defRPr/>
            </a:pPr>
            <a:endParaRPr kumimoji="0" lang="de-DE" sz="2100" b="0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16531" marR="0" lvl="0" indent="-316531" defTabSz="4572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de-DE" sz="2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2A053FDF-39E3-4C06-A7FE-81856471185D}"/>
              </a:ext>
            </a:extLst>
          </p:cNvPr>
          <p:cNvSpPr/>
          <p:nvPr/>
        </p:nvSpPr>
        <p:spPr>
          <a:xfrm rot="21591459">
            <a:off x="3255831" y="4339111"/>
            <a:ext cx="780983" cy="415498"/>
          </a:xfrm>
          <a:prstGeom prst="rect">
            <a:avLst/>
          </a:prstGeom>
          <a:solidFill>
            <a:srgbClr val="D9D9D9"/>
          </a:solidFill>
          <a:ln>
            <a:solidFill>
              <a:srgbClr val="7D92C3">
                <a:lumMod val="75000"/>
              </a:srgbClr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2006</a:t>
            </a:r>
            <a:endParaRPr kumimoji="0" lang="de-DE" sz="2100" b="0" i="0" u="none" strike="noStrike" kern="0" cap="none" spc="0" normalizeH="0" baseline="0" noProof="0" dirty="0">
              <a:ln>
                <a:noFill/>
              </a:ln>
              <a:solidFill>
                <a:srgbClr val="D9D9D9"/>
              </a:solidFill>
              <a:effectLst/>
              <a:uLnTx/>
              <a:uFillTx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6595E390-164A-469E-A71A-C5E31FFF741C}"/>
              </a:ext>
            </a:extLst>
          </p:cNvPr>
          <p:cNvSpPr/>
          <p:nvPr/>
        </p:nvSpPr>
        <p:spPr>
          <a:xfrm rot="21591459">
            <a:off x="7044757" y="4339113"/>
            <a:ext cx="780983" cy="415498"/>
          </a:xfrm>
          <a:prstGeom prst="rect">
            <a:avLst/>
          </a:prstGeom>
          <a:solidFill>
            <a:srgbClr val="D9D9D9"/>
          </a:solidFill>
          <a:ln>
            <a:solidFill>
              <a:srgbClr val="7D92C3">
                <a:lumMod val="75000"/>
              </a:srgbClr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2009</a:t>
            </a:r>
            <a:endParaRPr kumimoji="0" lang="de-DE" sz="2100" b="0" i="0" u="none" strike="noStrike" kern="0" cap="none" spc="0" normalizeH="0" baseline="0" noProof="0" dirty="0">
              <a:ln>
                <a:noFill/>
              </a:ln>
              <a:solidFill>
                <a:srgbClr val="D9D9D9"/>
              </a:solidFill>
              <a:effectLst/>
              <a:uLnTx/>
              <a:uFillTx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53CD68A8-3211-4B81-86A5-620B30FCBEC4}"/>
              </a:ext>
            </a:extLst>
          </p:cNvPr>
          <p:cNvSpPr/>
          <p:nvPr/>
        </p:nvSpPr>
        <p:spPr>
          <a:xfrm rot="21591459">
            <a:off x="10888828" y="4339112"/>
            <a:ext cx="780983" cy="415498"/>
          </a:xfrm>
          <a:prstGeom prst="rect">
            <a:avLst/>
          </a:prstGeom>
          <a:solidFill>
            <a:srgbClr val="D9D9D9"/>
          </a:solidFill>
          <a:ln>
            <a:solidFill>
              <a:srgbClr val="7D92C3">
                <a:lumMod val="75000"/>
              </a:srgbClr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2012</a:t>
            </a:r>
            <a:endParaRPr kumimoji="0" lang="de-DE" sz="2100" b="0" i="0" u="none" strike="noStrike" kern="0" cap="none" spc="0" normalizeH="0" baseline="0" noProof="0" dirty="0">
              <a:ln>
                <a:noFill/>
              </a:ln>
              <a:solidFill>
                <a:srgbClr val="D9D9D9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378432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60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29717" y="335897"/>
            <a:ext cx="9504964" cy="767748"/>
          </a:xfrm>
        </p:spPr>
        <p:txBody>
          <a:bodyPr>
            <a:normAutofit fontScale="90000"/>
          </a:bodyPr>
          <a:lstStyle/>
          <a:p>
            <a:pPr marL="16928"/>
            <a:r>
              <a:rPr lang="de-DE" dirty="0"/>
              <a:t>Forschung: </a:t>
            </a:r>
            <a:r>
              <a:rPr lang="de-DE" spc="-7" dirty="0"/>
              <a:t>Richtung </a:t>
            </a:r>
            <a:r>
              <a:rPr lang="de-DE" dirty="0"/>
              <a:t>Spitzenplatz in Europa</a:t>
            </a:r>
            <a:r>
              <a:rPr lang="de-DE" spc="-120" dirty="0"/>
              <a:t> </a:t>
            </a:r>
            <a:r>
              <a:rPr lang="de-DE" spc="-7" dirty="0"/>
              <a:t>streben</a:t>
            </a:r>
            <a:endParaRPr lang="de-DE" kern="0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" y="1770679"/>
            <a:ext cx="12187981" cy="4558305"/>
          </a:xfrm>
          <a:gradFill>
            <a:gsLst>
              <a:gs pos="1000">
                <a:schemeClr val="bg1">
                  <a:alpha val="0"/>
                </a:schemeClr>
              </a:gs>
              <a:gs pos="100000">
                <a:schemeClr val="bg1">
                  <a:alpha val="31000"/>
                </a:schemeClr>
              </a:gs>
            </a:gsLst>
            <a:lin ang="0" scaled="1"/>
          </a:gradFill>
        </p:spPr>
      </p:pic>
      <p:sp>
        <p:nvSpPr>
          <p:cNvPr id="9" name="object 2"/>
          <p:cNvSpPr txBox="1"/>
          <p:nvPr/>
        </p:nvSpPr>
        <p:spPr>
          <a:xfrm>
            <a:off x="5189983" y="1770679"/>
            <a:ext cx="6414272" cy="4688591"/>
          </a:xfrm>
          <a:prstGeom prst="rect">
            <a:avLst/>
          </a:prstGeom>
          <a:gradFill>
            <a:gsLst>
              <a:gs pos="1000">
                <a:schemeClr val="bg1">
                  <a:alpha val="0"/>
                </a:schemeClr>
              </a:gs>
              <a:gs pos="68000">
                <a:srgbClr val="FFFFFF"/>
              </a:gs>
              <a:gs pos="100000">
                <a:schemeClr val="bg1">
                  <a:alpha val="40000"/>
                </a:schemeClr>
              </a:gs>
            </a:gsLst>
            <a:lin ang="0" scaled="1"/>
          </a:gradFill>
        </p:spPr>
        <p:txBody>
          <a:bodyPr vert="horz" wrap="square" lIns="0" tIns="0" rIns="0" bIns="0" rtlCol="0">
            <a:spAutoFit/>
          </a:bodyPr>
          <a:lstStyle/>
          <a:p>
            <a:pPr marL="493446" marR="7618" indent="-392726" algn="r"/>
            <a:endParaRPr lang="de-DE" sz="1599" b="1" dirty="0">
              <a:cs typeface="Arial"/>
            </a:endParaRPr>
          </a:p>
          <a:p>
            <a:pPr marL="493446" marR="7618" indent="-392726" algn="r"/>
            <a:endParaRPr lang="de-DE" sz="1599" b="1" dirty="0">
              <a:cs typeface="Arial"/>
            </a:endParaRPr>
          </a:p>
          <a:p>
            <a:pPr marL="493446" marR="7618" indent="-392726" algn="r"/>
            <a:r>
              <a:rPr sz="1599" b="1" dirty="0" err="1">
                <a:cs typeface="Arial"/>
              </a:rPr>
              <a:t>Qualität</a:t>
            </a:r>
            <a:r>
              <a:rPr sz="1599" b="1" dirty="0">
                <a:cs typeface="Arial"/>
              </a:rPr>
              <a:t> </a:t>
            </a:r>
            <a:r>
              <a:rPr sz="1599" b="1" spc="-7" dirty="0">
                <a:cs typeface="Arial"/>
              </a:rPr>
              <a:t>als </a:t>
            </a:r>
            <a:r>
              <a:rPr sz="1599" b="1" dirty="0">
                <a:cs typeface="Arial"/>
              </a:rPr>
              <a:t>oberstes Ziel </a:t>
            </a:r>
            <a:r>
              <a:rPr sz="1599" b="1" spc="-7" dirty="0">
                <a:cs typeface="Arial"/>
              </a:rPr>
              <a:t>von</a:t>
            </a:r>
            <a:r>
              <a:rPr sz="1599" b="1" spc="-113" dirty="0">
                <a:cs typeface="Arial"/>
              </a:rPr>
              <a:t> </a:t>
            </a:r>
            <a:r>
              <a:rPr sz="1599" b="1" dirty="0">
                <a:cs typeface="Arial"/>
              </a:rPr>
              <a:t>der</a:t>
            </a:r>
            <a:r>
              <a:rPr sz="1599" b="1" spc="-27" dirty="0">
                <a:cs typeface="Arial"/>
              </a:rPr>
              <a:t> </a:t>
            </a:r>
            <a:r>
              <a:rPr sz="1599" b="1" dirty="0" err="1">
                <a:cs typeface="Arial"/>
              </a:rPr>
              <a:t>Grundlagen</a:t>
            </a:r>
            <a:r>
              <a:rPr lang="de-DE" sz="1599" b="1" dirty="0">
                <a:cs typeface="Arial"/>
              </a:rPr>
              <a:t>-</a:t>
            </a:r>
            <a:br>
              <a:rPr lang="de-DE" sz="1599" b="1" dirty="0">
                <a:cs typeface="Arial"/>
              </a:rPr>
            </a:br>
            <a:r>
              <a:rPr sz="1599" b="1" dirty="0" err="1">
                <a:cs typeface="Arial"/>
              </a:rPr>
              <a:t>forschung</a:t>
            </a:r>
            <a:r>
              <a:rPr lang="de-DE" sz="1599" b="1" dirty="0">
                <a:cs typeface="Arial"/>
              </a:rPr>
              <a:t> </a:t>
            </a:r>
            <a:r>
              <a:rPr sz="1599" b="1" dirty="0" err="1">
                <a:cs typeface="Arial"/>
              </a:rPr>
              <a:t>bis</a:t>
            </a:r>
            <a:r>
              <a:rPr sz="1599" b="1" dirty="0">
                <a:cs typeface="Arial"/>
              </a:rPr>
              <a:t> zur </a:t>
            </a:r>
            <a:r>
              <a:rPr sz="1599" b="1" spc="-7" dirty="0">
                <a:cs typeface="Arial"/>
              </a:rPr>
              <a:t>angewandten</a:t>
            </a:r>
            <a:r>
              <a:rPr sz="1599" b="1" spc="-127" dirty="0">
                <a:cs typeface="Arial"/>
              </a:rPr>
              <a:t> </a:t>
            </a:r>
            <a:r>
              <a:rPr sz="1599" b="1" dirty="0">
                <a:cs typeface="Arial"/>
              </a:rPr>
              <a:t>Forschung</a:t>
            </a:r>
            <a:endParaRPr sz="1599" dirty="0">
              <a:cs typeface="Arial"/>
            </a:endParaRPr>
          </a:p>
          <a:p>
            <a:pPr>
              <a:spcBef>
                <a:spcPts val="7"/>
              </a:spcBef>
            </a:pPr>
            <a:endParaRPr sz="1599" dirty="0">
              <a:cs typeface="Times New Roman"/>
            </a:endParaRPr>
          </a:p>
          <a:p>
            <a:pPr marL="1136704" marR="27085" indent="-300469" algn="r"/>
            <a:r>
              <a:rPr sz="1599" b="1" dirty="0">
                <a:cs typeface="Arial"/>
              </a:rPr>
              <a:t>Profilbildung geprägt </a:t>
            </a:r>
            <a:r>
              <a:rPr sz="1599" b="1" dirty="0" err="1">
                <a:cs typeface="Arial"/>
              </a:rPr>
              <a:t>durch</a:t>
            </a:r>
            <a:r>
              <a:rPr sz="1599" b="1" spc="-100" dirty="0">
                <a:cs typeface="Arial"/>
              </a:rPr>
              <a:t> </a:t>
            </a:r>
            <a:r>
              <a:rPr sz="1599" b="1" dirty="0" err="1">
                <a:cs typeface="Arial"/>
              </a:rPr>
              <a:t>Freiheit</a:t>
            </a:r>
            <a:r>
              <a:rPr lang="de-DE" sz="1599" b="1" spc="-33" dirty="0">
                <a:cs typeface="Arial"/>
              </a:rPr>
              <a:t> </a:t>
            </a:r>
            <a:r>
              <a:rPr sz="1599" b="1" dirty="0">
                <a:cs typeface="Arial"/>
              </a:rPr>
              <a:t>und </a:t>
            </a:r>
            <a:r>
              <a:rPr sz="1599" b="1" dirty="0" err="1">
                <a:cs typeface="Arial"/>
              </a:rPr>
              <a:t>Programmatik</a:t>
            </a:r>
            <a:r>
              <a:rPr sz="1599" b="1" spc="-73" dirty="0">
                <a:cs typeface="Arial"/>
              </a:rPr>
              <a:t> </a:t>
            </a:r>
            <a:r>
              <a:rPr sz="1599" b="1" dirty="0">
                <a:cs typeface="Arial"/>
              </a:rPr>
              <a:t>–</a:t>
            </a:r>
            <a:r>
              <a:rPr sz="1599" b="1" spc="-73" dirty="0">
                <a:cs typeface="Arial"/>
              </a:rPr>
              <a:t> </a:t>
            </a:r>
            <a:r>
              <a:rPr sz="1599" b="1" dirty="0" err="1">
                <a:cs typeface="Arial"/>
              </a:rPr>
              <a:t>Erkenntnisgewinn</a:t>
            </a:r>
            <a:r>
              <a:rPr lang="de-DE" sz="1599" b="1" dirty="0">
                <a:cs typeface="Arial"/>
              </a:rPr>
              <a:t> </a:t>
            </a:r>
            <a:r>
              <a:rPr sz="1599" b="1" dirty="0">
                <a:cs typeface="Arial"/>
              </a:rPr>
              <a:t>und</a:t>
            </a:r>
            <a:r>
              <a:rPr lang="de-DE" sz="1599" b="1" dirty="0">
                <a:cs typeface="Arial"/>
              </a:rPr>
              <a:t> </a:t>
            </a:r>
            <a:r>
              <a:rPr sz="1599" b="1" spc="-7" dirty="0" err="1">
                <a:cs typeface="Arial"/>
              </a:rPr>
              <a:t>Beiträge</a:t>
            </a:r>
            <a:r>
              <a:rPr sz="1599" b="1" spc="-7" dirty="0">
                <a:cs typeface="Arial"/>
              </a:rPr>
              <a:t> </a:t>
            </a:r>
            <a:r>
              <a:rPr sz="1599" b="1" dirty="0">
                <a:cs typeface="Arial"/>
              </a:rPr>
              <a:t>für die</a:t>
            </a:r>
            <a:r>
              <a:rPr sz="1599" b="1" spc="-127" dirty="0">
                <a:cs typeface="Arial"/>
              </a:rPr>
              <a:t> </a:t>
            </a:r>
            <a:r>
              <a:rPr sz="1599" b="1" dirty="0" err="1">
                <a:cs typeface="Arial"/>
              </a:rPr>
              <a:t>Zukunftsfähigkeit</a:t>
            </a:r>
            <a:r>
              <a:rPr lang="de-DE" sz="1599" b="1" dirty="0">
                <a:cs typeface="Arial"/>
              </a:rPr>
              <a:t> </a:t>
            </a:r>
            <a:r>
              <a:rPr sz="1599" b="1" dirty="0" err="1">
                <a:cs typeface="Arial"/>
              </a:rPr>
              <a:t>unserer</a:t>
            </a:r>
            <a:r>
              <a:rPr sz="1599" b="1" spc="-140" dirty="0">
                <a:cs typeface="Arial"/>
              </a:rPr>
              <a:t> </a:t>
            </a:r>
            <a:r>
              <a:rPr sz="1599" b="1" dirty="0">
                <a:cs typeface="Arial"/>
              </a:rPr>
              <a:t>Gesellschaft</a:t>
            </a:r>
            <a:endParaRPr sz="1599" dirty="0">
              <a:cs typeface="Arial"/>
            </a:endParaRPr>
          </a:p>
          <a:p>
            <a:pPr>
              <a:spcBef>
                <a:spcPts val="27"/>
              </a:spcBef>
            </a:pPr>
            <a:endParaRPr sz="1599" dirty="0">
              <a:cs typeface="Times New Roman"/>
            </a:endParaRPr>
          </a:p>
          <a:p>
            <a:pPr marL="1783347" marR="27085" indent="-1053757" algn="r"/>
            <a:r>
              <a:rPr sz="1599" b="1" dirty="0">
                <a:cs typeface="Arial"/>
              </a:rPr>
              <a:t>Profilschärfung in</a:t>
            </a:r>
            <a:r>
              <a:rPr sz="1599" b="1" spc="-93" dirty="0">
                <a:cs typeface="Arial"/>
              </a:rPr>
              <a:t> </a:t>
            </a:r>
            <a:r>
              <a:rPr sz="1599" b="1" dirty="0">
                <a:cs typeface="Arial"/>
              </a:rPr>
              <a:t>den</a:t>
            </a:r>
            <a:r>
              <a:rPr sz="1599" b="1" spc="-47" dirty="0">
                <a:cs typeface="Arial"/>
              </a:rPr>
              <a:t> </a:t>
            </a:r>
            <a:r>
              <a:rPr sz="1599" b="1" dirty="0">
                <a:cs typeface="Arial"/>
              </a:rPr>
              <a:t>gesellschaftlichen  </a:t>
            </a:r>
            <a:r>
              <a:rPr sz="1599" b="1" spc="-7" dirty="0">
                <a:cs typeface="Arial"/>
              </a:rPr>
              <a:t>Bedarfsfeldern </a:t>
            </a:r>
            <a:r>
              <a:rPr sz="1599" b="1" dirty="0">
                <a:cs typeface="Arial"/>
              </a:rPr>
              <a:t>Energie,</a:t>
            </a:r>
            <a:r>
              <a:rPr sz="1599" b="1" spc="-113" dirty="0">
                <a:cs typeface="Arial"/>
              </a:rPr>
              <a:t> </a:t>
            </a:r>
            <a:r>
              <a:rPr sz="1599" b="1" dirty="0" err="1">
                <a:cs typeface="Arial"/>
              </a:rPr>
              <a:t>Mobilität</a:t>
            </a:r>
            <a:r>
              <a:rPr lang="de-DE" sz="1599" b="1" dirty="0">
                <a:cs typeface="Arial"/>
              </a:rPr>
              <a:t> </a:t>
            </a:r>
            <a:r>
              <a:rPr sz="1599" b="1" dirty="0">
                <a:cs typeface="Arial"/>
              </a:rPr>
              <a:t>und</a:t>
            </a:r>
            <a:r>
              <a:rPr sz="1599" b="1" spc="-133" dirty="0">
                <a:cs typeface="Arial"/>
              </a:rPr>
              <a:t> </a:t>
            </a:r>
            <a:r>
              <a:rPr sz="1599" b="1" dirty="0">
                <a:cs typeface="Arial"/>
              </a:rPr>
              <a:t>Information</a:t>
            </a:r>
            <a:endParaRPr sz="1599" dirty="0">
              <a:cs typeface="Arial"/>
            </a:endParaRPr>
          </a:p>
          <a:p>
            <a:pPr>
              <a:spcBef>
                <a:spcPts val="53"/>
              </a:spcBef>
            </a:pPr>
            <a:endParaRPr sz="1599" dirty="0">
              <a:cs typeface="Times New Roman"/>
            </a:endParaRPr>
          </a:p>
          <a:p>
            <a:pPr marL="16928" marR="6771" indent="892943" algn="r"/>
            <a:r>
              <a:rPr sz="1599" b="1" dirty="0">
                <a:cs typeface="Arial"/>
              </a:rPr>
              <a:t>Strategische</a:t>
            </a:r>
            <a:r>
              <a:rPr sz="1599" b="1" spc="-140" dirty="0">
                <a:cs typeface="Arial"/>
              </a:rPr>
              <a:t> </a:t>
            </a:r>
            <a:r>
              <a:rPr sz="1599" b="1" dirty="0" err="1">
                <a:cs typeface="Arial"/>
              </a:rPr>
              <a:t>Forschungskooperationen</a:t>
            </a:r>
            <a:r>
              <a:rPr sz="1599" b="1" dirty="0">
                <a:cs typeface="Arial"/>
              </a:rPr>
              <a:t> </a:t>
            </a:r>
            <a:br>
              <a:rPr lang="de-DE" sz="1599" b="1" dirty="0">
                <a:cs typeface="Arial"/>
              </a:rPr>
            </a:br>
            <a:r>
              <a:rPr sz="1599" b="1" dirty="0" err="1">
                <a:cs typeface="Arial"/>
              </a:rPr>
              <a:t>zur</a:t>
            </a:r>
            <a:r>
              <a:rPr sz="1599" b="1" dirty="0">
                <a:cs typeface="Arial"/>
              </a:rPr>
              <a:t> Stärkung der </a:t>
            </a:r>
            <a:r>
              <a:rPr sz="1599" b="1" spc="-7" dirty="0">
                <a:cs typeface="Arial"/>
              </a:rPr>
              <a:t>Kompetenzen </a:t>
            </a:r>
            <a:r>
              <a:rPr sz="1599" b="1" dirty="0">
                <a:cs typeface="Arial"/>
              </a:rPr>
              <a:t>des</a:t>
            </a:r>
            <a:r>
              <a:rPr sz="1599" b="1" spc="-127" dirty="0">
                <a:cs typeface="Arial"/>
              </a:rPr>
              <a:t> </a:t>
            </a:r>
            <a:r>
              <a:rPr sz="1599" b="1" spc="-7" dirty="0">
                <a:cs typeface="Arial"/>
              </a:rPr>
              <a:t>KIT</a:t>
            </a:r>
            <a:endParaRPr sz="1599" dirty="0">
              <a:cs typeface="Arial"/>
            </a:endParaRPr>
          </a:p>
          <a:p>
            <a:pPr>
              <a:lnSpc>
                <a:spcPct val="100000"/>
              </a:lnSpc>
            </a:pPr>
            <a:endParaRPr sz="1599" dirty="0">
              <a:cs typeface="Times New Roman"/>
            </a:endParaRPr>
          </a:p>
          <a:p>
            <a:pPr marL="132037" marR="6771" indent="-115956" algn="r"/>
            <a:r>
              <a:rPr sz="1599" b="1" spc="-13" dirty="0">
                <a:cs typeface="Arial"/>
              </a:rPr>
              <a:t>Wettbewerbsfähige</a:t>
            </a:r>
            <a:r>
              <a:rPr sz="1599" b="1" spc="-40" dirty="0">
                <a:cs typeface="Arial"/>
              </a:rPr>
              <a:t> </a:t>
            </a:r>
            <a:r>
              <a:rPr sz="1599" b="1" dirty="0" err="1">
                <a:cs typeface="Arial"/>
              </a:rPr>
              <a:t>Forschungsinfrastrukturen</a:t>
            </a:r>
            <a:r>
              <a:rPr sz="1599" b="1" dirty="0">
                <a:cs typeface="Arial"/>
              </a:rPr>
              <a:t> </a:t>
            </a:r>
            <a:br>
              <a:rPr lang="de-DE" sz="1599" b="1" dirty="0">
                <a:cs typeface="Arial"/>
              </a:rPr>
            </a:br>
            <a:r>
              <a:rPr sz="1599" b="1" spc="-7" dirty="0" err="1">
                <a:cs typeface="Arial"/>
              </a:rPr>
              <a:t>als</a:t>
            </a:r>
            <a:r>
              <a:rPr sz="1599" b="1" spc="-7" dirty="0">
                <a:cs typeface="Arial"/>
              </a:rPr>
              <a:t> </a:t>
            </a:r>
            <a:r>
              <a:rPr sz="1599" b="1" dirty="0">
                <a:cs typeface="Arial"/>
              </a:rPr>
              <a:t>Motoren der </a:t>
            </a:r>
            <a:r>
              <a:rPr sz="1599" b="1" dirty="0" err="1">
                <a:cs typeface="Arial"/>
              </a:rPr>
              <a:t>technologischen</a:t>
            </a:r>
            <a:r>
              <a:rPr sz="1599" b="1" spc="-127" dirty="0">
                <a:cs typeface="Arial"/>
              </a:rPr>
              <a:t> </a:t>
            </a:r>
            <a:r>
              <a:rPr sz="1599" b="1" dirty="0" err="1">
                <a:cs typeface="Arial"/>
              </a:rPr>
              <a:t>Entwicklung</a:t>
            </a:r>
            <a:endParaRPr lang="de-DE" sz="1599" b="1" dirty="0">
              <a:cs typeface="Arial"/>
            </a:endParaRPr>
          </a:p>
          <a:p>
            <a:pPr marL="132037" marR="6771" indent="-115956" algn="r"/>
            <a:endParaRPr lang="de-DE" sz="1599" b="1" dirty="0">
              <a:cs typeface="Arial"/>
            </a:endParaRPr>
          </a:p>
          <a:p>
            <a:pPr marL="132037" marR="6771" indent="-115956" algn="r"/>
            <a:endParaRPr lang="de-DE" sz="1599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78707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61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29717" y="335897"/>
            <a:ext cx="9504964" cy="767748"/>
          </a:xfrm>
        </p:spPr>
        <p:txBody>
          <a:bodyPr>
            <a:normAutofit fontScale="90000"/>
          </a:bodyPr>
          <a:lstStyle/>
          <a:p>
            <a:pPr marL="16928"/>
            <a:r>
              <a:rPr lang="de-DE" dirty="0"/>
              <a:t>Lehre: Forschungsorientiert</a:t>
            </a:r>
            <a:r>
              <a:rPr lang="de-DE" spc="-160" dirty="0"/>
              <a:t> </a:t>
            </a:r>
            <a:r>
              <a:rPr lang="de-DE" dirty="0"/>
              <a:t>Lehren </a:t>
            </a:r>
            <a:br>
              <a:rPr lang="de-DE" dirty="0"/>
            </a:br>
            <a:r>
              <a:rPr lang="de-DE" dirty="0"/>
              <a:t>und forschend</a:t>
            </a:r>
            <a:r>
              <a:rPr lang="de-DE" spc="-133" dirty="0"/>
              <a:t> </a:t>
            </a:r>
            <a:r>
              <a:rPr lang="de-DE" dirty="0"/>
              <a:t>Lernen</a:t>
            </a:r>
            <a:endParaRPr lang="de-DE" kern="0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" y="1770679"/>
            <a:ext cx="12187981" cy="4558304"/>
          </a:xfr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86FC973-723F-4566-8571-147130C01C36}"/>
              </a:ext>
            </a:extLst>
          </p:cNvPr>
          <p:cNvSpPr txBox="1"/>
          <p:nvPr/>
        </p:nvSpPr>
        <p:spPr>
          <a:xfrm>
            <a:off x="3214734" y="1769851"/>
            <a:ext cx="8439298" cy="4522007"/>
          </a:xfrm>
          <a:prstGeom prst="rect">
            <a:avLst/>
          </a:prstGeom>
          <a:gradFill>
            <a:gsLst>
              <a:gs pos="1000">
                <a:schemeClr val="bg1">
                  <a:alpha val="0"/>
                </a:schemeClr>
              </a:gs>
              <a:gs pos="7000">
                <a:srgbClr val="FFFFFF">
                  <a:alpha val="10000"/>
                </a:srgbClr>
              </a:gs>
              <a:gs pos="68000">
                <a:srgbClr val="FFFFFF">
                  <a:alpha val="70000"/>
                </a:srgbClr>
              </a:gs>
              <a:gs pos="100000">
                <a:schemeClr val="bg1">
                  <a:alpha val="70000"/>
                </a:schemeClr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pPr algn="r"/>
            <a:endParaRPr lang="de-DE" sz="1599" b="1" dirty="0"/>
          </a:p>
          <a:p>
            <a:pPr algn="r"/>
            <a:r>
              <a:rPr lang="de-DE" sz="1599" b="1" dirty="0"/>
              <a:t>KIT ist einer der attraktivsten Studienorte in Europa</a:t>
            </a:r>
          </a:p>
          <a:p>
            <a:pPr algn="r"/>
            <a:endParaRPr lang="de-DE" sz="1599" b="1" dirty="0"/>
          </a:p>
          <a:p>
            <a:pPr algn="r"/>
            <a:r>
              <a:rPr lang="de-DE" sz="1599" b="1" dirty="0"/>
              <a:t>Alle Wissenschaftler und Wissenschaftlerinnen </a:t>
            </a:r>
            <a:br>
              <a:rPr lang="de-DE" sz="1599" b="1" dirty="0"/>
            </a:br>
            <a:r>
              <a:rPr lang="de-DE" sz="1599" b="1" dirty="0"/>
              <a:t>beteiligen sich an der Lehre</a:t>
            </a:r>
          </a:p>
          <a:p>
            <a:pPr algn="r"/>
            <a:endParaRPr lang="de-DE" sz="1599" b="1" dirty="0"/>
          </a:p>
          <a:p>
            <a:pPr algn="r"/>
            <a:r>
              <a:rPr lang="de-DE" sz="1599" b="1" dirty="0"/>
              <a:t>Optimale Studien- und Lehrbedingungen schaffen – </a:t>
            </a:r>
          </a:p>
          <a:p>
            <a:pPr algn="r"/>
            <a:r>
              <a:rPr lang="de-DE" sz="1599" b="1" dirty="0"/>
              <a:t>Große Forschungsinfrastrukturen einbeziehen</a:t>
            </a:r>
          </a:p>
          <a:p>
            <a:pPr algn="r"/>
            <a:endParaRPr lang="de-DE" sz="1599" b="1" dirty="0"/>
          </a:p>
          <a:p>
            <a:pPr algn="r"/>
            <a:r>
              <a:rPr lang="de-DE" sz="1599" b="1" dirty="0"/>
              <a:t>Qualität in System und Praxis etablieren – </a:t>
            </a:r>
          </a:p>
          <a:p>
            <a:pPr algn="r"/>
            <a:r>
              <a:rPr lang="de-DE" sz="1599" b="1" dirty="0"/>
              <a:t>Systemakkreditiertes Qualitätssicherungskonzept und Präsenzstudium</a:t>
            </a:r>
          </a:p>
          <a:p>
            <a:pPr algn="r"/>
            <a:endParaRPr lang="de-DE" sz="1599" b="1" dirty="0"/>
          </a:p>
          <a:p>
            <a:pPr algn="r"/>
            <a:r>
              <a:rPr lang="de-DE" sz="1599" b="1" dirty="0"/>
              <a:t>Die Studierenden des KIT gehören zu den Besten – </a:t>
            </a:r>
          </a:p>
          <a:p>
            <a:pPr algn="r"/>
            <a:r>
              <a:rPr lang="de-DE" sz="1599" b="1" dirty="0"/>
              <a:t>Auswahl und Orientierung als durchgängiges Prinzip</a:t>
            </a:r>
          </a:p>
          <a:p>
            <a:pPr algn="r"/>
            <a:endParaRPr lang="de-DE" sz="1599" b="1" dirty="0"/>
          </a:p>
          <a:p>
            <a:pPr algn="r"/>
            <a:r>
              <a:rPr lang="de-DE" sz="1599" b="1" dirty="0"/>
              <a:t>Diversität als Bereicherung verstehen – </a:t>
            </a:r>
          </a:p>
          <a:p>
            <a:pPr algn="r"/>
            <a:r>
              <a:rPr lang="de-DE" sz="1599" b="1" dirty="0"/>
              <a:t>Frauenanteil steigern, englischsprachige Lehrangebote erhöhen, Austauschprogramm im In- und Ausland  </a:t>
            </a:r>
            <a:endParaRPr lang="de-DE" sz="1599" dirty="0"/>
          </a:p>
        </p:txBody>
      </p:sp>
    </p:spTree>
    <p:extLst>
      <p:ext uri="{BB962C8B-B14F-4D97-AF65-F5344CB8AC3E}">
        <p14:creationId xmlns:p14="http://schemas.microsoft.com/office/powerpoint/2010/main" val="367128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9EC7BB57-9D5E-488E-8A38-BA1D4841D4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2932"/>
            <a:ext cx="7163323" cy="4437345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54C1B4FC-5755-46FF-A399-C3A2AB6D832F}"/>
              </a:ext>
            </a:extLst>
          </p:cNvPr>
          <p:cNvSpPr/>
          <p:nvPr/>
        </p:nvSpPr>
        <p:spPr>
          <a:xfrm>
            <a:off x="1532222" y="1653780"/>
            <a:ext cx="5920895" cy="4676031"/>
          </a:xfrm>
          <a:prstGeom prst="rect">
            <a:avLst/>
          </a:prstGeom>
          <a:gradFill flip="none" rotWithShape="1">
            <a:gsLst>
              <a:gs pos="90000">
                <a:schemeClr val="bg1">
                  <a:alpha val="1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205">
              <a:defRPr/>
            </a:pPr>
            <a:endParaRPr lang="de-DE" sz="2398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206D39A-9158-4A9E-BD9B-0E650E0F3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04" y="335626"/>
            <a:ext cx="9927709" cy="767511"/>
          </a:xfrm>
        </p:spPr>
        <p:txBody>
          <a:bodyPr>
            <a:noAutofit/>
          </a:bodyPr>
          <a:lstStyle/>
          <a:p>
            <a:r>
              <a:rPr lang="de-DE" sz="2932" spc="-7" dirty="0">
                <a:solidFill>
                  <a:prstClr val="black"/>
                </a:solidFill>
                <a:ea typeface="+mn-ea"/>
                <a:cs typeface="+mn-cs"/>
              </a:rPr>
              <a:t>Transfer: Beitrag zum gesellschaftlichen Auftrag des KIT, umfasst Wissens- und Technologietransfer</a:t>
            </a:r>
            <a:endParaRPr lang="de-DE" sz="2932" dirty="0">
              <a:solidFill>
                <a:srgbClr val="009682"/>
              </a:solidFill>
            </a:endParaRPr>
          </a:p>
        </p:txBody>
      </p:sp>
      <p:sp>
        <p:nvSpPr>
          <p:cNvPr id="6" name="Titel 11">
            <a:extLst>
              <a:ext uri="{FF2B5EF4-FFF2-40B4-BE49-F238E27FC236}">
                <a16:creationId xmlns:a16="http://schemas.microsoft.com/office/drawing/2014/main" id="{34E05D07-CD55-4014-B6E5-8EEAE10A3D30}"/>
              </a:ext>
            </a:extLst>
          </p:cNvPr>
          <p:cNvSpPr txBox="1">
            <a:spLocks/>
          </p:cNvSpPr>
          <p:nvPr/>
        </p:nvSpPr>
        <p:spPr>
          <a:xfrm>
            <a:off x="289794" y="1818252"/>
            <a:ext cx="10019514" cy="317211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defTabSz="914050">
              <a:defRPr/>
            </a:pPr>
            <a:endParaRPr lang="de-DE" sz="2133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68436659-5962-41E5-8D74-94BC241F92B2}"/>
              </a:ext>
            </a:extLst>
          </p:cNvPr>
          <p:cNvSpPr txBox="1"/>
          <p:nvPr/>
        </p:nvSpPr>
        <p:spPr>
          <a:xfrm>
            <a:off x="5865448" y="2175509"/>
            <a:ext cx="5741735" cy="3199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 defTabSz="914103">
              <a:defRPr/>
            </a:pPr>
            <a:r>
              <a:rPr lang="de-DE" sz="1599" b="1" spc="-7" dirty="0">
                <a:solidFill>
                  <a:prstClr val="black"/>
                </a:solidFill>
                <a:latin typeface="Arial" panose="020B0604020202020204"/>
                <a:cs typeface="Arial"/>
              </a:rPr>
              <a:t>Ergebnisse aus Forschung und Lehre für Transfer nutzbar machen</a:t>
            </a:r>
          </a:p>
          <a:p>
            <a:pPr algn="r" defTabSz="914103">
              <a:defRPr/>
            </a:pPr>
            <a:endParaRPr lang="de-DE" sz="1599" b="1" spc="-7" dirty="0">
              <a:solidFill>
                <a:prstClr val="black"/>
              </a:solidFill>
              <a:latin typeface="Arial" panose="020B0604020202020204"/>
              <a:cs typeface="Arial"/>
            </a:endParaRPr>
          </a:p>
          <a:p>
            <a:pPr algn="r" defTabSz="914103">
              <a:defRPr/>
            </a:pPr>
            <a:r>
              <a:rPr lang="de-DE" sz="1599" b="1" spc="-7" dirty="0">
                <a:solidFill>
                  <a:prstClr val="black"/>
                </a:solidFill>
                <a:latin typeface="Arial" panose="020B0604020202020204"/>
                <a:cs typeface="Arial"/>
              </a:rPr>
              <a:t>Mit Transferleistungen Vorreiterrolle in der deutschen Wissenschaftslandschaft einnehmen</a:t>
            </a:r>
          </a:p>
          <a:p>
            <a:pPr algn="r" defTabSz="914103">
              <a:defRPr/>
            </a:pPr>
            <a:endParaRPr lang="de-DE" sz="1599" b="1" spc="-7" dirty="0">
              <a:solidFill>
                <a:prstClr val="black"/>
              </a:solidFill>
              <a:latin typeface="Arial" panose="020B0604020202020204"/>
              <a:cs typeface="Arial"/>
            </a:endParaRPr>
          </a:p>
          <a:p>
            <a:pPr algn="r" defTabSz="914103">
              <a:defRPr/>
            </a:pPr>
            <a:r>
              <a:rPr lang="de-DE" sz="1599" b="1" spc="-7" dirty="0">
                <a:solidFill>
                  <a:prstClr val="black"/>
                </a:solidFill>
                <a:latin typeface="Arial" panose="020B0604020202020204"/>
                <a:cs typeface="Arial"/>
              </a:rPr>
              <a:t>Mit Transferaktivitäten maßgebliche Beiträge zur Lösung der großen gesellschaftlichen Herausforderungen leisten</a:t>
            </a:r>
          </a:p>
          <a:p>
            <a:pPr algn="r" defTabSz="914103">
              <a:defRPr/>
            </a:pPr>
            <a:endParaRPr lang="de-DE" sz="1599" b="1" spc="-7" dirty="0">
              <a:solidFill>
                <a:prstClr val="black"/>
              </a:solidFill>
              <a:latin typeface="Arial" panose="020B0604020202020204"/>
              <a:cs typeface="Arial"/>
            </a:endParaRPr>
          </a:p>
          <a:p>
            <a:pPr algn="r" defTabSz="914103">
              <a:defRPr/>
            </a:pPr>
            <a:r>
              <a:rPr lang="de-DE" sz="1599" b="1" spc="-7" dirty="0">
                <a:solidFill>
                  <a:prstClr val="black"/>
                </a:solidFill>
                <a:latin typeface="Arial" panose="020B0604020202020204"/>
                <a:cs typeface="Arial"/>
              </a:rPr>
              <a:t>Kultur für Transfer und Innovationen stärken</a:t>
            </a:r>
          </a:p>
          <a:p>
            <a:pPr algn="r" defTabSz="914103">
              <a:defRPr/>
            </a:pPr>
            <a:endParaRPr lang="de-DE" sz="1599" b="1" spc="-7" dirty="0">
              <a:solidFill>
                <a:prstClr val="black"/>
              </a:solidFill>
              <a:latin typeface="Arial" panose="020B0604020202020204"/>
              <a:cs typeface="Arial"/>
            </a:endParaRPr>
          </a:p>
          <a:p>
            <a:pPr algn="r" defTabSz="914103">
              <a:defRPr/>
            </a:pPr>
            <a:r>
              <a:rPr lang="de-DE" sz="1599" b="1" spc="-7" dirty="0">
                <a:solidFill>
                  <a:prstClr val="black"/>
                </a:solidFill>
                <a:latin typeface="Arial" panose="020B0604020202020204"/>
                <a:cs typeface="Arial"/>
              </a:rPr>
              <a:t>Zusammenarbeit mit der Wirtschaft und Gesellschaft strategisch </a:t>
            </a:r>
            <a:r>
              <a:rPr lang="de-DE" sz="1599" b="1" spc="-7" dirty="0">
                <a:solidFill>
                  <a:srgbClr val="231F20"/>
                </a:solidFill>
                <a:latin typeface="Arial" panose="020B0604020202020204"/>
                <a:cs typeface="Arial"/>
              </a:rPr>
              <a:t>gestalten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B933A17-5B7A-40A0-B5E1-0414A6DA2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205">
              <a:defRPr/>
            </a:pPr>
            <a:fld id="{6E5F640D-7177-47D1-BE05-3566DC6B5DB8}" type="datetime1">
              <a:rPr lang="de-DE">
                <a:solidFill>
                  <a:prstClr val="black"/>
                </a:solidFill>
                <a:latin typeface="Arial" panose="020B0604020202020204"/>
              </a:rPr>
              <a:pPr defTabSz="609205">
                <a:defRPr/>
              </a:pPr>
              <a:t>14.10.2024</a:t>
            </a:fld>
            <a:endParaRPr lang="de-DE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882FEDC-7DE5-4C4D-946F-09A396DF0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205">
              <a:defRPr/>
            </a:pPr>
            <a:fld id="{61696EC4-B4CF-4701-AD06-A8439D6D8E12}" type="slidenum">
              <a:rPr lang="en-US">
                <a:solidFill>
                  <a:prstClr val="black"/>
                </a:solidFill>
                <a:latin typeface="Arial" panose="020B0604020202020204"/>
              </a:rPr>
              <a:pPr defTabSz="609205">
                <a:defRPr/>
              </a:pPr>
              <a:t>62</a:t>
            </a:fld>
            <a:endParaRPr lang="en-US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705945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63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29717" y="335897"/>
            <a:ext cx="9504964" cy="767748"/>
          </a:xfrm>
        </p:spPr>
        <p:txBody>
          <a:bodyPr>
            <a:normAutofit fontScale="90000"/>
          </a:bodyPr>
          <a:lstStyle/>
          <a:p>
            <a:pPr marL="16928"/>
            <a:r>
              <a:rPr lang="de-DE" spc="-7" dirty="0"/>
              <a:t>Die </a:t>
            </a:r>
            <a:r>
              <a:rPr lang="de-DE" dirty="0"/>
              <a:t>Zukunft </a:t>
            </a:r>
            <a:r>
              <a:rPr lang="de-DE" spc="-7" dirty="0"/>
              <a:t>aktiv </a:t>
            </a:r>
            <a:r>
              <a:rPr lang="de-DE" dirty="0"/>
              <a:t>gestalten: </a:t>
            </a:r>
            <a:br>
              <a:rPr lang="de-DE" dirty="0"/>
            </a:br>
            <a:r>
              <a:rPr lang="de-DE" spc="-7" dirty="0"/>
              <a:t>Wissenschaftlicher</a:t>
            </a:r>
            <a:r>
              <a:rPr lang="de-DE" spc="-60" dirty="0"/>
              <a:t> </a:t>
            </a:r>
            <a:r>
              <a:rPr lang="de-DE" spc="-7" dirty="0"/>
              <a:t>Nachwuchs</a:t>
            </a:r>
            <a:endParaRPr lang="de-DE" kern="0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" y="1770679"/>
            <a:ext cx="12187974" cy="4558302"/>
          </a:xfrm>
        </p:spPr>
      </p:pic>
      <p:sp>
        <p:nvSpPr>
          <p:cNvPr id="7" name="object 2"/>
          <p:cNvSpPr txBox="1"/>
          <p:nvPr/>
        </p:nvSpPr>
        <p:spPr>
          <a:xfrm>
            <a:off x="5282199" y="2204132"/>
            <a:ext cx="6313338" cy="3691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marR="7618" indent="692348" algn="r"/>
            <a:r>
              <a:rPr sz="1599" b="1" spc="-20" dirty="0">
                <a:latin typeface="+mj-lt"/>
                <a:cs typeface="Arial"/>
              </a:rPr>
              <a:t>Verbindlichkeit </a:t>
            </a:r>
            <a:r>
              <a:rPr sz="1599" b="1" dirty="0">
                <a:latin typeface="+mj-lt"/>
                <a:cs typeface="Arial"/>
              </a:rPr>
              <a:t>und </a:t>
            </a:r>
            <a:r>
              <a:rPr sz="1599" b="1" spc="-20" dirty="0">
                <a:latin typeface="+mj-lt"/>
                <a:cs typeface="Arial"/>
              </a:rPr>
              <a:t>Transparenz</a:t>
            </a:r>
            <a:r>
              <a:rPr sz="1599" b="1" spc="27" dirty="0">
                <a:latin typeface="+mj-lt"/>
                <a:cs typeface="Arial"/>
              </a:rPr>
              <a:t> </a:t>
            </a:r>
            <a:r>
              <a:rPr sz="1599" b="1" spc="-7" dirty="0">
                <a:latin typeface="+mj-lt"/>
                <a:cs typeface="Arial"/>
              </a:rPr>
              <a:t>schaffen</a:t>
            </a:r>
            <a:r>
              <a:rPr sz="1599" b="1" dirty="0">
                <a:latin typeface="+mj-lt"/>
                <a:cs typeface="Arial"/>
              </a:rPr>
              <a:t> – </a:t>
            </a:r>
            <a:br>
              <a:rPr lang="de-DE" sz="1599" b="1" dirty="0">
                <a:latin typeface="+mj-lt"/>
                <a:cs typeface="Arial"/>
              </a:rPr>
            </a:br>
            <a:r>
              <a:rPr sz="1599" b="1" dirty="0">
                <a:latin typeface="+mj-lt"/>
                <a:cs typeface="Arial"/>
              </a:rPr>
              <a:t>Portfolio </a:t>
            </a:r>
            <a:r>
              <a:rPr sz="1599" b="1" spc="-7" dirty="0">
                <a:latin typeface="+mj-lt"/>
                <a:cs typeface="Arial"/>
              </a:rPr>
              <a:t>verschiedener Karrierewege</a:t>
            </a:r>
            <a:r>
              <a:rPr sz="1599" b="1" spc="-107" dirty="0">
                <a:latin typeface="+mj-lt"/>
                <a:cs typeface="Arial"/>
              </a:rPr>
              <a:t> </a:t>
            </a:r>
            <a:r>
              <a:rPr sz="1599" b="1" spc="-7" dirty="0">
                <a:latin typeface="+mj-lt"/>
                <a:cs typeface="Arial"/>
              </a:rPr>
              <a:t>entwickeln</a:t>
            </a:r>
            <a:endParaRPr sz="1599" dirty="0">
              <a:latin typeface="+mj-lt"/>
              <a:cs typeface="Arial"/>
            </a:endParaRPr>
          </a:p>
          <a:p>
            <a:pPr>
              <a:spcBef>
                <a:spcPts val="27"/>
              </a:spcBef>
            </a:pPr>
            <a:endParaRPr sz="1599" dirty="0">
              <a:latin typeface="+mj-lt"/>
              <a:cs typeface="Times New Roman"/>
            </a:endParaRPr>
          </a:p>
          <a:p>
            <a:pPr marR="7618" algn="r"/>
            <a:r>
              <a:rPr sz="1599" b="1" spc="-7" dirty="0">
                <a:latin typeface="+mj-lt"/>
                <a:cs typeface="Arial"/>
              </a:rPr>
              <a:t>Nachwuchswissenschaftlerinnen</a:t>
            </a:r>
            <a:r>
              <a:rPr sz="1599" b="1" spc="-107" dirty="0">
                <a:latin typeface="+mj-lt"/>
                <a:cs typeface="Arial"/>
              </a:rPr>
              <a:t> </a:t>
            </a:r>
            <a:r>
              <a:rPr sz="1599" b="1" dirty="0">
                <a:latin typeface="+mj-lt"/>
                <a:cs typeface="Arial"/>
              </a:rPr>
              <a:t>und</a:t>
            </a:r>
            <a:endParaRPr sz="1599" dirty="0">
              <a:latin typeface="+mj-lt"/>
              <a:cs typeface="Arial"/>
            </a:endParaRPr>
          </a:p>
          <a:p>
            <a:pPr marR="6771" algn="r"/>
            <a:r>
              <a:rPr sz="1599" b="1" dirty="0">
                <a:latin typeface="+mj-lt"/>
                <a:cs typeface="Arial"/>
              </a:rPr>
              <a:t>-wissenschaftler international</a:t>
            </a:r>
            <a:r>
              <a:rPr sz="1599" b="1" spc="-147" dirty="0">
                <a:latin typeface="+mj-lt"/>
                <a:cs typeface="Arial"/>
              </a:rPr>
              <a:t> </a:t>
            </a:r>
            <a:r>
              <a:rPr sz="1599" b="1" spc="-7" dirty="0">
                <a:latin typeface="+mj-lt"/>
                <a:cs typeface="Arial"/>
              </a:rPr>
              <a:t>rekrutieren</a:t>
            </a:r>
            <a:endParaRPr sz="1599" dirty="0">
              <a:latin typeface="+mj-lt"/>
              <a:cs typeface="Arial"/>
            </a:endParaRPr>
          </a:p>
          <a:p>
            <a:pPr>
              <a:spcBef>
                <a:spcPts val="27"/>
              </a:spcBef>
            </a:pPr>
            <a:endParaRPr sz="1599" dirty="0">
              <a:latin typeface="+mj-lt"/>
              <a:cs typeface="Times New Roman"/>
            </a:endParaRPr>
          </a:p>
          <a:p>
            <a:pPr marR="6771" algn="r"/>
            <a:r>
              <a:rPr sz="1599" b="1" dirty="0">
                <a:latin typeface="+mj-lt"/>
                <a:cs typeface="Arial"/>
              </a:rPr>
              <a:t>Promotion </a:t>
            </a:r>
            <a:r>
              <a:rPr sz="1599" b="1" spc="-7" dirty="0">
                <a:latin typeface="+mj-lt"/>
                <a:cs typeface="Arial"/>
              </a:rPr>
              <a:t>als ersten</a:t>
            </a:r>
            <a:r>
              <a:rPr sz="1599" b="1" spc="-113" dirty="0">
                <a:latin typeface="+mj-lt"/>
                <a:cs typeface="Arial"/>
              </a:rPr>
              <a:t> </a:t>
            </a:r>
            <a:r>
              <a:rPr sz="1599" b="1" dirty="0">
                <a:latin typeface="+mj-lt"/>
                <a:cs typeface="Arial"/>
              </a:rPr>
              <a:t>wissenschaftlichen</a:t>
            </a:r>
            <a:endParaRPr sz="1599" dirty="0">
              <a:latin typeface="+mj-lt"/>
              <a:cs typeface="Arial"/>
            </a:endParaRPr>
          </a:p>
          <a:p>
            <a:pPr marR="7618" algn="r"/>
            <a:r>
              <a:rPr sz="1599" b="1" spc="-7" dirty="0">
                <a:latin typeface="+mj-lt"/>
                <a:cs typeface="Arial"/>
              </a:rPr>
              <a:t>Karriereschritt</a:t>
            </a:r>
            <a:r>
              <a:rPr sz="1599" b="1" spc="-120" dirty="0">
                <a:latin typeface="+mj-lt"/>
                <a:cs typeface="Arial"/>
              </a:rPr>
              <a:t> </a:t>
            </a:r>
            <a:r>
              <a:rPr sz="1599" b="1" dirty="0">
                <a:latin typeface="+mj-lt"/>
                <a:cs typeface="Arial"/>
              </a:rPr>
              <a:t>fördern</a:t>
            </a:r>
            <a:endParaRPr sz="1599" dirty="0">
              <a:latin typeface="+mj-lt"/>
              <a:cs typeface="Arial"/>
            </a:endParaRPr>
          </a:p>
          <a:p>
            <a:pPr>
              <a:spcBef>
                <a:spcPts val="27"/>
              </a:spcBef>
            </a:pPr>
            <a:endParaRPr sz="1599" dirty="0">
              <a:latin typeface="+mj-lt"/>
              <a:cs typeface="Times New Roman"/>
            </a:endParaRPr>
          </a:p>
          <a:p>
            <a:pPr marL="198902" marR="6771" indent="1173099" algn="r"/>
            <a:r>
              <a:rPr sz="1599" b="1" dirty="0">
                <a:latin typeface="+mj-lt"/>
                <a:cs typeface="Arial"/>
              </a:rPr>
              <a:t>Postdocs für </a:t>
            </a:r>
            <a:r>
              <a:rPr sz="1599" b="1" spc="-7" dirty="0">
                <a:latin typeface="+mj-lt"/>
                <a:cs typeface="Arial"/>
              </a:rPr>
              <a:t>einen</a:t>
            </a:r>
            <a:r>
              <a:rPr sz="1599" b="1" spc="-100" dirty="0">
                <a:latin typeface="+mj-lt"/>
                <a:cs typeface="Arial"/>
              </a:rPr>
              <a:t> </a:t>
            </a:r>
            <a:r>
              <a:rPr sz="1599" b="1" dirty="0">
                <a:latin typeface="+mj-lt"/>
                <a:cs typeface="Arial"/>
              </a:rPr>
              <a:t>optimalen</a:t>
            </a:r>
            <a:r>
              <a:rPr sz="1599" b="1" spc="-40" dirty="0">
                <a:latin typeface="+mj-lt"/>
                <a:cs typeface="Arial"/>
              </a:rPr>
              <a:t> </a:t>
            </a:r>
            <a:r>
              <a:rPr sz="1599" b="1" dirty="0" err="1">
                <a:latin typeface="+mj-lt"/>
                <a:cs typeface="Arial"/>
              </a:rPr>
              <a:t>Einstieg</a:t>
            </a:r>
            <a:r>
              <a:rPr sz="1599" b="1" dirty="0">
                <a:latin typeface="+mj-lt"/>
                <a:cs typeface="Arial"/>
              </a:rPr>
              <a:t> in die wissenschaftliche Laufbahn</a:t>
            </a:r>
            <a:r>
              <a:rPr sz="1599" b="1" spc="-160" dirty="0">
                <a:latin typeface="+mj-lt"/>
                <a:cs typeface="Arial"/>
              </a:rPr>
              <a:t> </a:t>
            </a:r>
            <a:r>
              <a:rPr sz="1599" b="1" dirty="0">
                <a:latin typeface="+mj-lt"/>
                <a:cs typeface="Arial"/>
              </a:rPr>
              <a:t>unterstützen</a:t>
            </a:r>
            <a:endParaRPr sz="1599" dirty="0">
              <a:latin typeface="+mj-lt"/>
              <a:cs typeface="Arial"/>
            </a:endParaRPr>
          </a:p>
          <a:p>
            <a:pPr>
              <a:spcBef>
                <a:spcPts val="27"/>
              </a:spcBef>
            </a:pPr>
            <a:endParaRPr sz="1599" dirty="0">
              <a:latin typeface="+mj-lt"/>
              <a:cs typeface="Times New Roman"/>
            </a:endParaRPr>
          </a:p>
          <a:p>
            <a:pPr marL="484982" marR="6771" indent="916642" algn="r"/>
            <a:r>
              <a:rPr sz="1599" b="1" spc="-7" dirty="0">
                <a:latin typeface="+mj-lt"/>
                <a:cs typeface="Arial"/>
              </a:rPr>
              <a:t>Netzwerke </a:t>
            </a:r>
            <a:r>
              <a:rPr sz="1599" b="1" dirty="0">
                <a:latin typeface="+mj-lt"/>
                <a:cs typeface="Arial"/>
              </a:rPr>
              <a:t>für</a:t>
            </a:r>
            <a:r>
              <a:rPr sz="1599" b="1" spc="-80" dirty="0">
                <a:latin typeface="+mj-lt"/>
                <a:cs typeface="Arial"/>
              </a:rPr>
              <a:t> </a:t>
            </a:r>
            <a:r>
              <a:rPr sz="1599" b="1" dirty="0">
                <a:latin typeface="+mj-lt"/>
                <a:cs typeface="Arial"/>
              </a:rPr>
              <a:t>den</a:t>
            </a:r>
            <a:r>
              <a:rPr sz="1599" b="1" spc="-53" dirty="0">
                <a:latin typeface="+mj-lt"/>
                <a:cs typeface="Arial"/>
              </a:rPr>
              <a:t> </a:t>
            </a:r>
            <a:r>
              <a:rPr sz="1599" b="1" dirty="0" err="1">
                <a:latin typeface="+mj-lt"/>
                <a:cs typeface="Arial"/>
              </a:rPr>
              <a:t>wissenschaftlichen</a:t>
            </a:r>
            <a:r>
              <a:rPr sz="1599" b="1" dirty="0">
                <a:latin typeface="+mj-lt"/>
                <a:cs typeface="Arial"/>
              </a:rPr>
              <a:t> </a:t>
            </a:r>
            <a:r>
              <a:rPr sz="1599" b="1" spc="-7" dirty="0" err="1">
                <a:latin typeface="+mj-lt"/>
                <a:cs typeface="Arial"/>
              </a:rPr>
              <a:t>Nachwuchs</a:t>
            </a:r>
            <a:r>
              <a:rPr sz="1599" b="1" spc="-7" dirty="0">
                <a:latin typeface="+mj-lt"/>
                <a:cs typeface="Arial"/>
              </a:rPr>
              <a:t>, </a:t>
            </a:r>
            <a:r>
              <a:rPr sz="1599" b="1" dirty="0">
                <a:latin typeface="+mj-lt"/>
                <a:cs typeface="Arial"/>
              </a:rPr>
              <a:t>z.</a:t>
            </a:r>
            <a:r>
              <a:rPr sz="1599" b="1" spc="-427" dirty="0">
                <a:latin typeface="+mj-lt"/>
                <a:cs typeface="Arial"/>
              </a:rPr>
              <a:t> </a:t>
            </a:r>
            <a:r>
              <a:rPr sz="1599" b="1" spc="-7" dirty="0">
                <a:latin typeface="+mj-lt"/>
                <a:cs typeface="Arial"/>
              </a:rPr>
              <a:t>B. </a:t>
            </a:r>
            <a:r>
              <a:rPr sz="1599" b="1" spc="-33" dirty="0">
                <a:latin typeface="+mj-lt"/>
                <a:cs typeface="Arial"/>
              </a:rPr>
              <a:t>Young</a:t>
            </a:r>
            <a:r>
              <a:rPr sz="1599" b="1" spc="-40" dirty="0">
                <a:latin typeface="+mj-lt"/>
                <a:cs typeface="Arial"/>
              </a:rPr>
              <a:t> </a:t>
            </a:r>
            <a:r>
              <a:rPr sz="1599" b="1" dirty="0">
                <a:latin typeface="+mj-lt"/>
                <a:cs typeface="Arial"/>
              </a:rPr>
              <a:t>Investigator </a:t>
            </a:r>
            <a:r>
              <a:rPr sz="1599" b="1" spc="-7" dirty="0">
                <a:latin typeface="+mj-lt"/>
                <a:cs typeface="Arial"/>
              </a:rPr>
              <a:t>Network </a:t>
            </a:r>
            <a:r>
              <a:rPr sz="1599" b="1" dirty="0">
                <a:latin typeface="+mj-lt"/>
                <a:cs typeface="Arial"/>
              </a:rPr>
              <a:t>(YIN) des </a:t>
            </a:r>
            <a:r>
              <a:rPr sz="1599" b="1" spc="-67" dirty="0">
                <a:latin typeface="+mj-lt"/>
                <a:cs typeface="Arial"/>
              </a:rPr>
              <a:t>KIT,</a:t>
            </a:r>
            <a:br>
              <a:rPr lang="de-DE" sz="1599" b="1" spc="-67" dirty="0">
                <a:latin typeface="+mj-lt"/>
                <a:cs typeface="Arial"/>
              </a:rPr>
            </a:br>
            <a:r>
              <a:rPr sz="1599" b="1" spc="-7" dirty="0" err="1">
                <a:latin typeface="+mj-lt"/>
                <a:cs typeface="Arial"/>
              </a:rPr>
              <a:t>ausbauen</a:t>
            </a:r>
            <a:r>
              <a:rPr sz="1599" b="1" spc="-7" dirty="0">
                <a:latin typeface="+mj-lt"/>
                <a:cs typeface="Arial"/>
              </a:rPr>
              <a:t> </a:t>
            </a:r>
            <a:r>
              <a:rPr sz="1599" b="1" dirty="0">
                <a:latin typeface="+mj-lt"/>
                <a:cs typeface="Arial"/>
              </a:rPr>
              <a:t>und</a:t>
            </a:r>
            <a:r>
              <a:rPr sz="1599" b="1" spc="-33" dirty="0">
                <a:latin typeface="+mj-lt"/>
                <a:cs typeface="Arial"/>
              </a:rPr>
              <a:t> </a:t>
            </a:r>
            <a:r>
              <a:rPr sz="1599" b="1" dirty="0">
                <a:latin typeface="+mj-lt"/>
                <a:cs typeface="Arial"/>
              </a:rPr>
              <a:t>fördern</a:t>
            </a:r>
            <a:endParaRPr sz="1599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49899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64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29717" y="335897"/>
            <a:ext cx="9504964" cy="767748"/>
          </a:xfrm>
        </p:spPr>
        <p:txBody>
          <a:bodyPr>
            <a:normAutofit fontScale="90000"/>
          </a:bodyPr>
          <a:lstStyle/>
          <a:p>
            <a:pPr marL="16928"/>
            <a:r>
              <a:rPr lang="de-DE" dirty="0"/>
              <a:t>Zentrale </a:t>
            </a:r>
            <a:r>
              <a:rPr lang="de-DE" spc="-7" dirty="0"/>
              <a:t>Administration </a:t>
            </a:r>
            <a:r>
              <a:rPr lang="de-DE" dirty="0"/>
              <a:t>und technische</a:t>
            </a:r>
            <a:r>
              <a:rPr lang="de-DE" spc="-220" dirty="0"/>
              <a:t> </a:t>
            </a:r>
            <a:r>
              <a:rPr lang="de-DE" dirty="0"/>
              <a:t>Infrastruktur:  </a:t>
            </a:r>
            <a:r>
              <a:rPr lang="de-DE" spc="-7" dirty="0"/>
              <a:t>Dienstleistung </a:t>
            </a:r>
            <a:r>
              <a:rPr lang="de-DE" dirty="0"/>
              <a:t>für Forschung, Lehre und</a:t>
            </a:r>
            <a:r>
              <a:rPr lang="de-DE" spc="-127" dirty="0"/>
              <a:t> </a:t>
            </a:r>
            <a:r>
              <a:rPr lang="de-DE" dirty="0"/>
              <a:t>Innovation</a:t>
            </a:r>
            <a:endParaRPr lang="de-DE" kern="0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" y="1770679"/>
            <a:ext cx="12187974" cy="4558301"/>
          </a:xfrm>
        </p:spPr>
      </p:pic>
      <p:sp>
        <p:nvSpPr>
          <p:cNvPr id="7" name="object 3"/>
          <p:cNvSpPr txBox="1"/>
          <p:nvPr/>
        </p:nvSpPr>
        <p:spPr>
          <a:xfrm>
            <a:off x="5095141" y="2607886"/>
            <a:ext cx="6549027" cy="27070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281" marR="6771" indent="1519273" algn="r"/>
            <a:r>
              <a:rPr sz="1599" b="1" spc="-20" dirty="0">
                <a:latin typeface="+mj-lt"/>
                <a:cs typeface="Arial"/>
              </a:rPr>
              <a:t>Transparenter</a:t>
            </a:r>
            <a:r>
              <a:rPr sz="1599" b="1" spc="-67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spc="-7" dirty="0" err="1">
                <a:solidFill>
                  <a:srgbClr val="231F20"/>
                </a:solidFill>
                <a:latin typeface="+mj-lt"/>
                <a:cs typeface="Arial"/>
              </a:rPr>
              <a:t>Umgang</a:t>
            </a:r>
            <a:r>
              <a:rPr sz="1599" b="1" spc="-7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spc="-7" dirty="0" err="1">
                <a:solidFill>
                  <a:srgbClr val="231F20"/>
                </a:solidFill>
                <a:latin typeface="+mj-lt"/>
                <a:cs typeface="Arial"/>
              </a:rPr>
              <a:t>mit</a:t>
            </a:r>
            <a:r>
              <a:rPr sz="1599" b="1" spc="-7" dirty="0">
                <a:solidFill>
                  <a:srgbClr val="231F20"/>
                </a:solidFill>
                <a:latin typeface="+mj-lt"/>
                <a:cs typeface="Arial"/>
              </a:rPr>
              <a:t> Ressourcen</a:t>
            </a:r>
            <a:r>
              <a:rPr sz="1599" b="1" spc="-73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und</a:t>
            </a:r>
            <a:r>
              <a:rPr sz="1599" b="1" spc="-40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spc="-7" dirty="0" err="1">
                <a:solidFill>
                  <a:srgbClr val="231F20"/>
                </a:solidFill>
                <a:latin typeface="+mj-lt"/>
                <a:cs typeface="Arial"/>
              </a:rPr>
              <a:t>Bereitstellung</a:t>
            </a:r>
            <a:r>
              <a:rPr lang="de-DE" sz="1599" b="1" spc="-7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dirty="0" err="1">
                <a:solidFill>
                  <a:srgbClr val="231F20"/>
                </a:solidFill>
                <a:latin typeface="+mj-lt"/>
                <a:cs typeface="Arial"/>
              </a:rPr>
              <a:t>technischer</a:t>
            </a:r>
            <a:r>
              <a:rPr sz="1599" b="1" spc="-133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Infrastruktur</a:t>
            </a:r>
            <a:endParaRPr sz="1599" dirty="0">
              <a:latin typeface="+mj-lt"/>
              <a:cs typeface="Arial"/>
            </a:endParaRPr>
          </a:p>
          <a:p>
            <a:pPr>
              <a:spcBef>
                <a:spcPts val="13"/>
              </a:spcBef>
            </a:pPr>
            <a:endParaRPr sz="1599" dirty="0">
              <a:latin typeface="+mj-lt"/>
              <a:cs typeface="Times New Roman"/>
            </a:endParaRPr>
          </a:p>
          <a:p>
            <a:pPr marL="16928" marR="6771" indent="837928" algn="r"/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Einheitliche</a:t>
            </a:r>
            <a:r>
              <a:rPr sz="1599" b="1" spc="-67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und</a:t>
            </a:r>
            <a:r>
              <a:rPr sz="1599" b="1" spc="-67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dirty="0" err="1">
                <a:solidFill>
                  <a:srgbClr val="231F20"/>
                </a:solidFill>
                <a:latin typeface="+mj-lt"/>
                <a:cs typeface="Arial"/>
              </a:rPr>
              <a:t>transparente</a:t>
            </a:r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spc="-7" dirty="0" err="1">
                <a:solidFill>
                  <a:srgbClr val="231F20"/>
                </a:solidFill>
                <a:latin typeface="+mj-lt"/>
                <a:cs typeface="Arial"/>
              </a:rPr>
              <a:t>Unterstützungsprozesse</a:t>
            </a:r>
            <a:br>
              <a:rPr lang="de-DE" sz="1599" b="1" spc="-7" dirty="0">
                <a:solidFill>
                  <a:srgbClr val="231F20"/>
                </a:solidFill>
                <a:latin typeface="+mj-lt"/>
                <a:cs typeface="Arial"/>
              </a:rPr>
            </a:br>
            <a:r>
              <a:rPr sz="1599" b="1" spc="-53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spc="-7" dirty="0">
                <a:solidFill>
                  <a:srgbClr val="231F20"/>
                </a:solidFill>
                <a:latin typeface="+mj-lt"/>
                <a:cs typeface="Arial"/>
              </a:rPr>
              <a:t>auf</a:t>
            </a:r>
            <a:r>
              <a:rPr sz="1599" b="1" spc="-60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spc="-7" dirty="0">
                <a:solidFill>
                  <a:srgbClr val="231F20"/>
                </a:solidFill>
                <a:latin typeface="+mj-lt"/>
                <a:cs typeface="Arial"/>
              </a:rPr>
              <a:t>Basis </a:t>
            </a:r>
            <a:r>
              <a:rPr sz="1599" b="1" dirty="0" err="1">
                <a:solidFill>
                  <a:srgbClr val="231F20"/>
                </a:solidFill>
                <a:latin typeface="+mj-lt"/>
                <a:cs typeface="Arial"/>
              </a:rPr>
              <a:t>elektronischer</a:t>
            </a:r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spc="-7" dirty="0">
                <a:solidFill>
                  <a:srgbClr val="231F20"/>
                </a:solidFill>
                <a:latin typeface="+mj-lt"/>
                <a:cs typeface="Arial"/>
              </a:rPr>
              <a:t>Workflows</a:t>
            </a:r>
            <a:r>
              <a:rPr sz="1599" b="1" spc="-113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etablieren</a:t>
            </a:r>
            <a:endParaRPr sz="1599" dirty="0">
              <a:latin typeface="+mj-lt"/>
              <a:cs typeface="Arial"/>
            </a:endParaRPr>
          </a:p>
          <a:p>
            <a:pPr>
              <a:spcBef>
                <a:spcPts val="13"/>
              </a:spcBef>
            </a:pPr>
            <a:endParaRPr sz="1599" dirty="0">
              <a:latin typeface="+mj-lt"/>
              <a:cs typeface="Times New Roman"/>
            </a:endParaRPr>
          </a:p>
          <a:p>
            <a:pPr marL="672035" marR="6771" indent="-617019" algn="r"/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Dienste in </a:t>
            </a:r>
            <a:r>
              <a:rPr sz="1599" b="1" spc="-20" dirty="0">
                <a:solidFill>
                  <a:srgbClr val="231F20"/>
                </a:solidFill>
                <a:latin typeface="+mj-lt"/>
                <a:cs typeface="Arial"/>
              </a:rPr>
              <a:t>Wahl-</a:t>
            </a:r>
            <a:r>
              <a:rPr sz="1599" b="1" spc="-93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und</a:t>
            </a:r>
            <a:r>
              <a:rPr sz="1599" b="1" spc="-33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dirty="0" err="1">
                <a:solidFill>
                  <a:srgbClr val="231F20"/>
                </a:solidFill>
                <a:latin typeface="+mj-lt"/>
                <a:cs typeface="Arial"/>
              </a:rPr>
              <a:t>Pflichtleistung</a:t>
            </a:r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dirty="0" err="1">
                <a:solidFill>
                  <a:srgbClr val="231F20"/>
                </a:solidFill>
                <a:latin typeface="+mj-lt"/>
                <a:cs typeface="Arial"/>
              </a:rPr>
              <a:t>unterscheiden</a:t>
            </a:r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,</a:t>
            </a:r>
            <a:br>
              <a:rPr lang="de-DE" sz="1599" b="1" dirty="0">
                <a:solidFill>
                  <a:srgbClr val="231F20"/>
                </a:solidFill>
                <a:latin typeface="+mj-lt"/>
                <a:cs typeface="Arial"/>
              </a:rPr>
            </a:br>
            <a:r>
              <a:rPr sz="1599" b="1" spc="-13" dirty="0" err="1">
                <a:solidFill>
                  <a:srgbClr val="231F20"/>
                </a:solidFill>
                <a:latin typeface="+mj-lt"/>
                <a:cs typeface="Arial"/>
              </a:rPr>
              <a:t>Wahlleistungen</a:t>
            </a:r>
            <a:r>
              <a:rPr sz="1599" b="1" spc="-13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dirty="0" err="1">
                <a:solidFill>
                  <a:srgbClr val="231F20"/>
                </a:solidFill>
                <a:latin typeface="+mj-lt"/>
                <a:cs typeface="Arial"/>
              </a:rPr>
              <a:t>im</a:t>
            </a:r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spc="-13" dirty="0">
                <a:solidFill>
                  <a:srgbClr val="231F20"/>
                </a:solidFill>
                <a:latin typeface="+mj-lt"/>
                <a:cs typeface="Arial"/>
              </a:rPr>
              <a:t>Wettbewerb</a:t>
            </a:r>
            <a:r>
              <a:rPr sz="1599" b="1" spc="-100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spc="-7" dirty="0">
                <a:solidFill>
                  <a:srgbClr val="231F20"/>
                </a:solidFill>
                <a:latin typeface="+mj-lt"/>
                <a:cs typeface="Arial"/>
              </a:rPr>
              <a:t>anbieten</a:t>
            </a:r>
            <a:endParaRPr sz="1599" dirty="0">
              <a:latin typeface="+mj-lt"/>
              <a:cs typeface="Arial"/>
            </a:endParaRPr>
          </a:p>
          <a:p>
            <a:pPr>
              <a:spcBef>
                <a:spcPts val="13"/>
              </a:spcBef>
            </a:pPr>
            <a:endParaRPr sz="1599" dirty="0">
              <a:latin typeface="+mj-lt"/>
              <a:cs typeface="Times New Roman"/>
            </a:endParaRPr>
          </a:p>
          <a:p>
            <a:pPr marL="572159" marR="6771" indent="-316550" algn="r"/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Indikatorgestützte</a:t>
            </a:r>
            <a:r>
              <a:rPr sz="1599" b="1" spc="-147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dirty="0" err="1">
                <a:solidFill>
                  <a:srgbClr val="231F20"/>
                </a:solidFill>
                <a:latin typeface="+mj-lt"/>
                <a:cs typeface="Arial"/>
              </a:rPr>
              <a:t>Mittelverteilung</a:t>
            </a:r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dirty="0" err="1">
                <a:solidFill>
                  <a:srgbClr val="231F20"/>
                </a:solidFill>
                <a:latin typeface="+mj-lt"/>
                <a:cs typeface="Arial"/>
              </a:rPr>
              <a:t>zur</a:t>
            </a:r>
            <a:br>
              <a:rPr lang="de-DE" sz="1599" b="1" dirty="0">
                <a:solidFill>
                  <a:srgbClr val="231F20"/>
                </a:solidFill>
                <a:latin typeface="+mj-lt"/>
                <a:cs typeface="Arial"/>
              </a:rPr>
            </a:br>
            <a:r>
              <a:rPr sz="1599" b="1" dirty="0" err="1">
                <a:solidFill>
                  <a:srgbClr val="231F20"/>
                </a:solidFill>
                <a:latin typeface="+mj-lt"/>
                <a:cs typeface="Arial"/>
              </a:rPr>
              <a:t>langfristigen</a:t>
            </a:r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dirty="0" err="1">
                <a:solidFill>
                  <a:srgbClr val="231F20"/>
                </a:solidFill>
                <a:latin typeface="+mj-lt"/>
                <a:cs typeface="Arial"/>
              </a:rPr>
              <a:t>Steuerung</a:t>
            </a:r>
            <a:r>
              <a:rPr sz="1599" b="1" spc="-147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und</a:t>
            </a:r>
            <a:r>
              <a:rPr lang="de-DE" sz="1599" dirty="0">
                <a:latin typeface="+mj-lt"/>
                <a:cs typeface="Arial"/>
              </a:rPr>
              <a:t> </a:t>
            </a:r>
            <a:r>
              <a:rPr sz="1599" b="1" spc="-7" dirty="0" err="1">
                <a:solidFill>
                  <a:srgbClr val="231F20"/>
                </a:solidFill>
                <a:latin typeface="+mj-lt"/>
                <a:cs typeface="Arial"/>
              </a:rPr>
              <a:t>Handlungsfähigkeit</a:t>
            </a:r>
            <a:endParaRPr sz="1599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93039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65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29717" y="335897"/>
            <a:ext cx="9504964" cy="767748"/>
          </a:xfrm>
        </p:spPr>
        <p:txBody>
          <a:bodyPr>
            <a:normAutofit fontScale="90000"/>
          </a:bodyPr>
          <a:lstStyle/>
          <a:p>
            <a:pPr marL="16928"/>
            <a:r>
              <a:rPr lang="de-DE" dirty="0" err="1"/>
              <a:t>Governance</a:t>
            </a:r>
            <a:r>
              <a:rPr lang="de-DE" dirty="0"/>
              <a:t>: </a:t>
            </a:r>
            <a:r>
              <a:rPr lang="de-DE" spc="-7" dirty="0"/>
              <a:t>Das KIT, die Forschungsuniversität in der Helmholtz-Gemeinschaft</a:t>
            </a:r>
            <a:endParaRPr lang="de-DE" kern="0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" y="1770679"/>
            <a:ext cx="12187970" cy="4558301"/>
          </a:xfrm>
        </p:spPr>
      </p:pic>
      <p:sp>
        <p:nvSpPr>
          <p:cNvPr id="9" name="object 3"/>
          <p:cNvSpPr txBox="1"/>
          <p:nvPr/>
        </p:nvSpPr>
        <p:spPr>
          <a:xfrm>
            <a:off x="6011539" y="2263199"/>
            <a:ext cx="5709005" cy="3199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19181" marR="7618" indent="-416425" algn="r"/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Gemeinsame </a:t>
            </a:r>
            <a:r>
              <a:rPr sz="1599" b="1" spc="-13" dirty="0">
                <a:solidFill>
                  <a:srgbClr val="231F20"/>
                </a:solidFill>
                <a:latin typeface="+mj-lt"/>
                <a:cs typeface="Arial"/>
              </a:rPr>
              <a:t>Werte </a:t>
            </a:r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–</a:t>
            </a:r>
            <a:r>
              <a:rPr sz="1599" b="1" spc="-60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nach</a:t>
            </a:r>
            <a:r>
              <a:rPr sz="1599" b="1" spc="-27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spc="-20" dirty="0">
                <a:solidFill>
                  <a:srgbClr val="231F20"/>
                </a:solidFill>
                <a:latin typeface="+mj-lt"/>
                <a:cs typeface="Arial"/>
              </a:rPr>
              <a:t>Transparenz, </a:t>
            </a:r>
            <a:r>
              <a:rPr sz="1599" b="1" spc="-7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spc="-20" dirty="0">
                <a:solidFill>
                  <a:srgbClr val="231F20"/>
                </a:solidFill>
                <a:latin typeface="+mj-lt"/>
                <a:cs typeface="Arial"/>
              </a:rPr>
              <a:t>Verlässlichkeit </a:t>
            </a:r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und</a:t>
            </a:r>
            <a:r>
              <a:rPr sz="1599" b="1" spc="-13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spc="-7" dirty="0">
                <a:solidFill>
                  <a:srgbClr val="231F20"/>
                </a:solidFill>
                <a:latin typeface="+mj-lt"/>
                <a:cs typeface="Arial"/>
              </a:rPr>
              <a:t>vertrauensvollem</a:t>
            </a:r>
            <a:endParaRPr sz="1599" dirty="0">
              <a:latin typeface="+mj-lt"/>
              <a:cs typeface="Arial"/>
            </a:endParaRPr>
          </a:p>
          <a:p>
            <a:pPr marR="6771" algn="r"/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Miteinander</a:t>
            </a:r>
            <a:r>
              <a:rPr sz="1599" b="1" spc="-133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spc="-7" dirty="0">
                <a:solidFill>
                  <a:srgbClr val="231F20"/>
                </a:solidFill>
                <a:latin typeface="+mj-lt"/>
                <a:cs typeface="Arial"/>
              </a:rPr>
              <a:t>streben</a:t>
            </a:r>
            <a:endParaRPr sz="1599" dirty="0">
              <a:latin typeface="+mj-lt"/>
              <a:cs typeface="Arial"/>
            </a:endParaRPr>
          </a:p>
          <a:p>
            <a:pPr>
              <a:spcBef>
                <a:spcPts val="47"/>
              </a:spcBef>
            </a:pPr>
            <a:endParaRPr sz="1599" dirty="0">
              <a:latin typeface="+mj-lt"/>
              <a:cs typeface="Times New Roman"/>
            </a:endParaRPr>
          </a:p>
          <a:p>
            <a:pPr marL="783759" marR="6771" indent="-374951" algn="r"/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Einheitlichen Ordnungs-</a:t>
            </a:r>
            <a:r>
              <a:rPr sz="1599" b="1" spc="-93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und</a:t>
            </a:r>
            <a:r>
              <a:rPr sz="1599" b="1" spc="-47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spc="-7" dirty="0" err="1">
                <a:solidFill>
                  <a:srgbClr val="231F20"/>
                </a:solidFill>
                <a:latin typeface="+mj-lt"/>
                <a:cs typeface="Arial"/>
              </a:rPr>
              <a:t>Handlungsrahmen</a:t>
            </a:r>
            <a:br>
              <a:rPr lang="de-DE" sz="1599" b="1" spc="-7" dirty="0">
                <a:solidFill>
                  <a:srgbClr val="231F20"/>
                </a:solidFill>
                <a:latin typeface="+mj-lt"/>
                <a:cs typeface="Arial"/>
              </a:rPr>
            </a:br>
            <a:endParaRPr lang="de-DE" sz="1599" b="1" spc="-7" dirty="0">
              <a:solidFill>
                <a:srgbClr val="231F20"/>
              </a:solidFill>
              <a:latin typeface="+mj-lt"/>
              <a:cs typeface="Arial"/>
            </a:endParaRPr>
          </a:p>
          <a:p>
            <a:pPr marL="783759" marR="6771" indent="-374951" algn="r"/>
            <a:r>
              <a:rPr sz="1599" b="1" spc="-7" dirty="0" err="1">
                <a:solidFill>
                  <a:srgbClr val="231F20"/>
                </a:solidFill>
                <a:latin typeface="+mj-lt"/>
                <a:cs typeface="Arial"/>
              </a:rPr>
              <a:t>Nachhaltigkeit</a:t>
            </a:r>
            <a:r>
              <a:rPr sz="1599" b="1" spc="-33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und </a:t>
            </a:r>
            <a:r>
              <a:rPr sz="1599" b="1" spc="-20" dirty="0" err="1">
                <a:solidFill>
                  <a:srgbClr val="231F20"/>
                </a:solidFill>
                <a:latin typeface="+mj-lt"/>
                <a:cs typeface="Arial"/>
              </a:rPr>
              <a:t>Verlässlichkeit</a:t>
            </a:r>
            <a:br>
              <a:rPr lang="de-DE" sz="1599" b="1" spc="-20" dirty="0">
                <a:solidFill>
                  <a:srgbClr val="231F20"/>
                </a:solidFill>
                <a:latin typeface="+mj-lt"/>
                <a:cs typeface="Arial"/>
              </a:rPr>
            </a:br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in </a:t>
            </a:r>
            <a:r>
              <a:rPr sz="1599" b="1" spc="-7" dirty="0">
                <a:solidFill>
                  <a:srgbClr val="231F20"/>
                </a:solidFill>
                <a:latin typeface="+mj-lt"/>
                <a:cs typeface="Arial"/>
              </a:rPr>
              <a:t>allen </a:t>
            </a:r>
            <a:r>
              <a:rPr sz="1599" b="1" dirty="0" err="1">
                <a:solidFill>
                  <a:srgbClr val="231F20"/>
                </a:solidFill>
                <a:latin typeface="+mj-lt"/>
                <a:cs typeface="Arial"/>
              </a:rPr>
              <a:t>Strukturen</a:t>
            </a:r>
            <a:r>
              <a:rPr sz="1599" b="1" spc="-7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und</a:t>
            </a:r>
            <a:r>
              <a:rPr lang="de-DE" sz="1599" dirty="0">
                <a:latin typeface="+mj-lt"/>
                <a:cs typeface="Arial"/>
              </a:rPr>
              <a:t> </a:t>
            </a:r>
            <a:r>
              <a:rPr sz="1599" b="1" dirty="0" err="1">
                <a:solidFill>
                  <a:srgbClr val="231F20"/>
                </a:solidFill>
                <a:latin typeface="+mj-lt"/>
                <a:cs typeface="Arial"/>
              </a:rPr>
              <a:t>Prozessen</a:t>
            </a:r>
            <a:r>
              <a:rPr sz="1599" b="1" spc="-140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spc="-7" dirty="0">
                <a:solidFill>
                  <a:srgbClr val="231F20"/>
                </a:solidFill>
                <a:latin typeface="+mj-lt"/>
                <a:cs typeface="Arial"/>
              </a:rPr>
              <a:t>schaffen</a:t>
            </a:r>
            <a:endParaRPr sz="1599" dirty="0">
              <a:latin typeface="+mj-lt"/>
              <a:cs typeface="Arial"/>
            </a:endParaRPr>
          </a:p>
          <a:p>
            <a:pPr>
              <a:spcBef>
                <a:spcPts val="20"/>
              </a:spcBef>
            </a:pPr>
            <a:endParaRPr sz="1599" dirty="0">
              <a:latin typeface="+mj-lt"/>
              <a:cs typeface="Times New Roman"/>
            </a:endParaRPr>
          </a:p>
          <a:p>
            <a:pPr marL="980121" marR="6771" indent="-139655" algn="r"/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Schlanke und </a:t>
            </a:r>
            <a:r>
              <a:rPr sz="1599" b="1" spc="-7" dirty="0">
                <a:solidFill>
                  <a:srgbClr val="231F20"/>
                </a:solidFill>
                <a:latin typeface="+mj-lt"/>
                <a:cs typeface="Arial"/>
              </a:rPr>
              <a:t>eindeutige</a:t>
            </a:r>
            <a:r>
              <a:rPr sz="1599" b="1" spc="-173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spc="-7" dirty="0">
                <a:solidFill>
                  <a:srgbClr val="231F20"/>
                </a:solidFill>
                <a:latin typeface="+mj-lt"/>
                <a:cs typeface="Arial"/>
              </a:rPr>
              <a:t>Aufbau-</a:t>
            </a:r>
            <a:r>
              <a:rPr sz="1599" b="1" spc="-33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dirty="0">
                <a:solidFill>
                  <a:srgbClr val="231F20"/>
                </a:solidFill>
                <a:latin typeface="+mj-lt"/>
                <a:cs typeface="Arial"/>
              </a:rPr>
              <a:t>und  </a:t>
            </a:r>
            <a:r>
              <a:rPr sz="1599" b="1" spc="-7" dirty="0">
                <a:solidFill>
                  <a:srgbClr val="231F20"/>
                </a:solidFill>
                <a:latin typeface="+mj-lt"/>
                <a:cs typeface="Arial"/>
              </a:rPr>
              <a:t>Ablauforganisation</a:t>
            </a:r>
            <a:r>
              <a:rPr sz="1599" b="1" spc="-113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spc="-7" dirty="0">
                <a:solidFill>
                  <a:srgbClr val="231F20"/>
                </a:solidFill>
                <a:latin typeface="+mj-lt"/>
                <a:cs typeface="Arial"/>
              </a:rPr>
              <a:t>verankern</a:t>
            </a:r>
            <a:endParaRPr sz="1599" dirty="0">
              <a:latin typeface="+mj-lt"/>
              <a:cs typeface="Arial"/>
            </a:endParaRPr>
          </a:p>
          <a:p>
            <a:pPr>
              <a:spcBef>
                <a:spcPts val="27"/>
              </a:spcBef>
            </a:pPr>
            <a:endParaRPr sz="1599" dirty="0">
              <a:latin typeface="+mj-lt"/>
              <a:cs typeface="Times New Roman"/>
            </a:endParaRPr>
          </a:p>
          <a:p>
            <a:pPr marL="16928" marR="6771" indent="963194" algn="r"/>
            <a:r>
              <a:rPr sz="1599" b="1" dirty="0" err="1">
                <a:solidFill>
                  <a:srgbClr val="231F20"/>
                </a:solidFill>
                <a:latin typeface="+mj-lt"/>
                <a:cs typeface="Arial"/>
              </a:rPr>
              <a:t>Subsidiaritätsprinzip</a:t>
            </a:r>
            <a:r>
              <a:rPr sz="1599" b="1" spc="-67" dirty="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599" b="1" spc="-7" dirty="0" err="1">
                <a:solidFill>
                  <a:srgbClr val="231F20"/>
                </a:solidFill>
                <a:latin typeface="+mj-lt"/>
                <a:cs typeface="Arial"/>
              </a:rPr>
              <a:t>verwirklichen</a:t>
            </a:r>
            <a:endParaRPr sz="1599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2262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66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29717" y="335897"/>
            <a:ext cx="9504964" cy="767748"/>
          </a:xfrm>
        </p:spPr>
        <p:txBody>
          <a:bodyPr>
            <a:normAutofit fontScale="90000"/>
          </a:bodyPr>
          <a:lstStyle/>
          <a:p>
            <a:pPr marL="16928"/>
            <a:r>
              <a:rPr lang="de-DE" dirty="0"/>
              <a:t>Internationalität am KIT aktiv und </a:t>
            </a:r>
            <a:br>
              <a:rPr lang="de-DE" dirty="0"/>
            </a:br>
            <a:r>
              <a:rPr lang="de-DE" dirty="0"/>
              <a:t>gemeinsam gestalten </a:t>
            </a:r>
            <a:endParaRPr lang="de-DE" kern="0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" y="1770679"/>
            <a:ext cx="12187974" cy="4558302"/>
          </a:xfrm>
        </p:spPr>
      </p:pic>
      <p:sp>
        <p:nvSpPr>
          <p:cNvPr id="9" name="object 3"/>
          <p:cNvSpPr txBox="1"/>
          <p:nvPr/>
        </p:nvSpPr>
        <p:spPr>
          <a:xfrm>
            <a:off x="4804062" y="1749500"/>
            <a:ext cx="6881957" cy="467576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5000">
                <a:srgbClr val="FFFFFF">
                  <a:alpha val="60000"/>
                </a:srgbClr>
              </a:gs>
              <a:gs pos="100000">
                <a:schemeClr val="bg1">
                  <a:alpha val="60000"/>
                </a:schemeClr>
              </a:gs>
            </a:gsLst>
            <a:lin ang="0" scaled="1"/>
          </a:gradFill>
        </p:spPr>
        <p:txBody>
          <a:bodyPr vert="horz" wrap="square" lIns="0" tIns="0" rIns="0" bIns="0" rtlCol="0">
            <a:spAutoFit/>
          </a:bodyPr>
          <a:lstStyle/>
          <a:p>
            <a:pPr marL="317397" marR="8464" indent="692348" algn="r" fontAlgn="base">
              <a:spcAft>
                <a:spcPct val="0"/>
              </a:spcAft>
            </a:pPr>
            <a:endParaRPr lang="de-DE" sz="1599" b="1" dirty="0">
              <a:cs typeface="Arial"/>
            </a:endParaRPr>
          </a:p>
          <a:p>
            <a:pPr marL="317397" marR="8464" indent="692348" algn="r" fontAlgn="base">
              <a:spcAft>
                <a:spcPct val="0"/>
              </a:spcAft>
            </a:pPr>
            <a:r>
              <a:rPr lang="de-DE" sz="1599" b="1" dirty="0">
                <a:cs typeface="Arial"/>
              </a:rPr>
              <a:t>Kulturelle Vielfalt – Mit Betreuungs- und Integrationsangeboten heißen wir die Welt</a:t>
            </a:r>
            <a:br>
              <a:rPr lang="de-DE" sz="1599" b="1" dirty="0">
                <a:cs typeface="Arial"/>
              </a:rPr>
            </a:br>
            <a:r>
              <a:rPr lang="de-DE" sz="1599" b="1" dirty="0">
                <a:cs typeface="Arial"/>
              </a:rPr>
              <a:t>herzlich willkommen. </a:t>
            </a:r>
          </a:p>
          <a:p>
            <a:pPr marL="317397" marR="8464" indent="692348" algn="r" fontAlgn="base">
              <a:spcAft>
                <a:spcPct val="0"/>
              </a:spcAft>
            </a:pPr>
            <a:endParaRPr lang="de-DE" sz="1599" b="1" dirty="0">
              <a:cs typeface="Arial"/>
            </a:endParaRPr>
          </a:p>
          <a:p>
            <a:pPr marL="317397" marR="8464" indent="692348" algn="r" fontAlgn="base">
              <a:spcAft>
                <a:spcPct val="0"/>
              </a:spcAft>
            </a:pPr>
            <a:r>
              <a:rPr lang="de-DE" sz="1599" b="1" dirty="0">
                <a:cs typeface="Arial"/>
              </a:rPr>
              <a:t>Qualifikation – Durch Auslandsaufenthalte und „</a:t>
            </a:r>
            <a:r>
              <a:rPr lang="de-DE" sz="1599" b="1" dirty="0" err="1">
                <a:cs typeface="Arial"/>
              </a:rPr>
              <a:t>Internationalization</a:t>
            </a:r>
            <a:r>
              <a:rPr lang="de-DE" sz="1599" b="1" dirty="0">
                <a:cs typeface="Arial"/>
              </a:rPr>
              <a:t> at Home“ sind wir international mobil.</a:t>
            </a:r>
          </a:p>
          <a:p>
            <a:pPr marL="317397" marR="8464" indent="692348" algn="r" fontAlgn="base">
              <a:spcAft>
                <a:spcPct val="0"/>
              </a:spcAft>
            </a:pPr>
            <a:endParaRPr lang="de-DE" sz="1599" b="1" dirty="0">
              <a:cs typeface="Arial"/>
            </a:endParaRPr>
          </a:p>
          <a:p>
            <a:pPr marL="317397" marR="8464" indent="692348" algn="r" fontAlgn="base">
              <a:spcAft>
                <a:spcPct val="0"/>
              </a:spcAft>
            </a:pPr>
            <a:r>
              <a:rPr lang="de-DE" sz="1599" b="1" dirty="0">
                <a:cs typeface="Arial"/>
              </a:rPr>
              <a:t>Kooperation – International arbeiten wir strategisch in Forschung, Lehre, Innovation und Administration zusammen.</a:t>
            </a:r>
          </a:p>
          <a:p>
            <a:pPr marL="317397" marR="8464" indent="692348" algn="r" fontAlgn="base">
              <a:spcAft>
                <a:spcPct val="0"/>
              </a:spcAft>
            </a:pPr>
            <a:endParaRPr lang="de-DE" sz="1599" b="1" dirty="0">
              <a:cs typeface="Arial"/>
            </a:endParaRPr>
          </a:p>
          <a:p>
            <a:pPr marL="317397" marR="8464" indent="692348" algn="r" fontAlgn="base">
              <a:spcAft>
                <a:spcPct val="0"/>
              </a:spcAft>
            </a:pPr>
            <a:r>
              <a:rPr lang="de-DE" sz="1599" b="1" dirty="0">
                <a:cs typeface="Arial"/>
              </a:rPr>
              <a:t>Sichtbarkeit und Attraktivität – Wir schaffen a</a:t>
            </a:r>
            <a:r>
              <a:rPr lang="de-DE" sz="1599" b="1" dirty="0"/>
              <a:t>ttraktive Rahmenbedingungen </a:t>
            </a:r>
            <a:r>
              <a:rPr lang="de-DE" sz="1599" b="1" dirty="0">
                <a:cs typeface="Arial"/>
              </a:rPr>
              <a:t>für Forschung, Lehre und Innovation.</a:t>
            </a:r>
          </a:p>
          <a:p>
            <a:pPr marL="317397" marR="8464" indent="692348" algn="r" fontAlgn="base">
              <a:spcAft>
                <a:spcPct val="0"/>
              </a:spcAft>
            </a:pPr>
            <a:endParaRPr lang="de-DE" sz="1599" b="1" dirty="0">
              <a:cs typeface="Arial"/>
            </a:endParaRPr>
          </a:p>
          <a:p>
            <a:pPr marL="317397" marR="8464" indent="692348" algn="r" fontAlgn="base">
              <a:spcAft>
                <a:spcPct val="0"/>
              </a:spcAft>
            </a:pPr>
            <a:r>
              <a:rPr lang="de-DE" sz="1599" b="1" dirty="0">
                <a:cs typeface="Arial"/>
              </a:rPr>
              <a:t>Monitoring der Internationalisierung –</a:t>
            </a:r>
            <a:br>
              <a:rPr lang="de-DE" sz="1599" b="1" dirty="0">
                <a:cs typeface="Arial"/>
              </a:rPr>
            </a:br>
            <a:r>
              <a:rPr lang="de-DE" sz="1599" b="1" dirty="0">
                <a:cs typeface="Arial"/>
              </a:rPr>
              <a:t>Mit  </a:t>
            </a:r>
            <a:r>
              <a:rPr lang="de-DE" sz="1599" b="1" dirty="0"/>
              <a:t>Kennzahlen und Indikatoren </a:t>
            </a:r>
            <a:br>
              <a:rPr lang="de-DE" sz="1599" b="1" dirty="0"/>
            </a:br>
            <a:r>
              <a:rPr lang="de-DE" sz="1599" b="1" dirty="0"/>
              <a:t>begleiten wir die </a:t>
            </a:r>
            <a:r>
              <a:rPr lang="de-DE" sz="1599" b="1" dirty="0">
                <a:cs typeface="Arial"/>
              </a:rPr>
              <a:t>internationalen Aktivitäten.</a:t>
            </a:r>
          </a:p>
          <a:p>
            <a:pPr marL="317397" marR="8464" indent="692348" algn="r" fontAlgn="base">
              <a:spcAft>
                <a:spcPct val="0"/>
              </a:spcAft>
            </a:pPr>
            <a:endParaRPr lang="de-DE" sz="1599" b="1" dirty="0">
              <a:cs typeface="Arial"/>
            </a:endParaRPr>
          </a:p>
          <a:p>
            <a:pPr marL="317397" marR="8464" indent="692348" algn="r" fontAlgn="base">
              <a:spcAft>
                <a:spcPct val="0"/>
              </a:spcAft>
            </a:pPr>
            <a:r>
              <a:rPr lang="de-DE" sz="1599" b="1" dirty="0"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66863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4961DECB-81D2-4221-A7E2-F42D416624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42270"/>
            <a:ext cx="7354569" cy="4539728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F73588-F141-401E-98FD-9ACA01581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1586" y="6328917"/>
            <a:ext cx="434888" cy="528026"/>
          </a:xfrm>
        </p:spPr>
        <p:txBody>
          <a:bodyPr/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696EC4-B4CF-4701-AD06-A8439D6D8E1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68436659-5962-41E5-8D74-94BC241F92B2}"/>
              </a:ext>
            </a:extLst>
          </p:cNvPr>
          <p:cNvSpPr txBox="1"/>
          <p:nvPr/>
        </p:nvSpPr>
        <p:spPr>
          <a:xfrm>
            <a:off x="5416759" y="1642269"/>
            <a:ext cx="6239922" cy="47277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6768" lvl="0" indent="0" algn="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9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99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Forschungs- und </a:t>
            </a:r>
            <a:br>
              <a:rPr kumimoji="0" lang="de-DE" sz="1599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</a:br>
            <a:r>
              <a:rPr kumimoji="0" lang="de-DE" sz="1599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Innovationsleistungen auf höchstem </a:t>
            </a:r>
            <a:br>
              <a:rPr kumimoji="0" lang="de-DE" sz="1599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</a:br>
            <a:r>
              <a:rPr kumimoji="0" lang="de-DE" sz="1599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internationalen Niveau ermöglichen</a:t>
            </a:r>
          </a:p>
          <a:p>
            <a:pPr marL="0" marR="6768" lvl="0" indent="0" algn="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9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99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Erfolgreiches Studium und </a:t>
            </a:r>
            <a:br>
              <a:rPr kumimoji="0" lang="de-DE" sz="1599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</a:br>
            <a:r>
              <a:rPr kumimoji="0" lang="de-DE" sz="1599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exzellente Lehre unterstützen</a:t>
            </a:r>
          </a:p>
          <a:p>
            <a:pPr marL="0" marR="6768" lvl="0" indent="0" algn="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9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99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Abläufe und Prozesse der Verwaltung </a:t>
            </a:r>
            <a:br>
              <a:rPr kumimoji="0" lang="de-DE" sz="1599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</a:br>
            <a:r>
              <a:rPr kumimoji="0" lang="de-DE" sz="1599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effizienter gestalten und vereinfachen </a:t>
            </a:r>
          </a:p>
          <a:p>
            <a:pPr marL="0" marR="6768" lvl="0" indent="0" algn="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9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99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Digital Workspace als Basis </a:t>
            </a:r>
            <a:br>
              <a:rPr kumimoji="0" lang="de-DE" sz="1599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</a:br>
            <a:r>
              <a:rPr kumimoji="0" lang="de-DE" sz="1599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der Arbeits- und Wettbewerbsfähigkeit </a:t>
            </a:r>
            <a:br>
              <a:rPr kumimoji="0" lang="de-DE" sz="1599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</a:br>
            <a:r>
              <a:rPr kumimoji="0" lang="de-DE" sz="1599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des KIT etablieren</a:t>
            </a:r>
          </a:p>
          <a:p>
            <a:pPr marL="0" marR="6768" lvl="0" indent="0" algn="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9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99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Informationssicherheit und </a:t>
            </a:r>
            <a:br>
              <a:rPr kumimoji="0" lang="de-DE" sz="1599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</a:br>
            <a:r>
              <a:rPr kumimoji="0" lang="de-DE" sz="1599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Datenschutz als fundamentale </a:t>
            </a:r>
            <a:br>
              <a:rPr kumimoji="0" lang="de-DE" sz="1599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</a:br>
            <a:r>
              <a:rPr kumimoji="0" lang="de-DE" sz="1599" b="1" i="0" u="none" strike="noStrike" kern="1200" cap="none" spc="-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Voraussetzungen weiter stärken</a:t>
            </a:r>
          </a:p>
          <a:p>
            <a:pPr marL="0" marR="6768" lvl="0" indent="0" algn="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900"/>
              </a:spcAft>
              <a:buClrTx/>
              <a:buSzTx/>
              <a:buFontTx/>
              <a:buNone/>
              <a:tabLst/>
              <a:defRPr/>
            </a:pPr>
            <a:r>
              <a:rPr lang="de-DE" sz="1599" b="1" spc="-7" dirty="0">
                <a:solidFill>
                  <a:srgbClr val="231F20"/>
                </a:solidFill>
                <a:latin typeface="Arial" panose="020B0604020202020204"/>
                <a:cs typeface="Arial"/>
              </a:rPr>
              <a:t>Nachhaltige Digitalisierung</a:t>
            </a:r>
            <a:endParaRPr kumimoji="0" lang="de-DE" sz="1599" b="1" i="0" u="none" strike="noStrike" kern="1200" cap="none" spc="-7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74E2111-6C6E-4492-949F-4F5D82CED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90CD6-7186-4E78-BEC4-4E026361B89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itel 5"/>
          <p:cNvSpPr>
            <a:spLocks noGrp="1"/>
          </p:cNvSpPr>
          <p:nvPr>
            <p:ph type="title"/>
          </p:nvPr>
        </p:nvSpPr>
        <p:spPr>
          <a:xfrm>
            <a:off x="530885" y="395695"/>
            <a:ext cx="9771751" cy="768112"/>
          </a:xfrm>
        </p:spPr>
        <p:txBody>
          <a:bodyPr>
            <a:noAutofit/>
          </a:bodyPr>
          <a:lstStyle/>
          <a:p>
            <a:pPr marL="16928"/>
            <a:r>
              <a:rPr lang="de-DE" sz="2932" dirty="0"/>
              <a:t>Digitalisierung: </a:t>
            </a:r>
            <a:br>
              <a:rPr lang="de-DE" sz="2932" dirty="0"/>
            </a:br>
            <a:r>
              <a:rPr lang="de-DE" sz="2932" dirty="0"/>
              <a:t>Der digitale Wandel wird am KIT aktiv gestaltet</a:t>
            </a:r>
            <a:endParaRPr lang="de-DE" sz="2932" kern="0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99D6EB1-0151-4D75-A57E-C9F1FB1FDC6F}"/>
              </a:ext>
            </a:extLst>
          </p:cNvPr>
          <p:cNvSpPr/>
          <p:nvPr/>
        </p:nvSpPr>
        <p:spPr>
          <a:xfrm>
            <a:off x="1529541" y="1567293"/>
            <a:ext cx="6001789" cy="4676031"/>
          </a:xfrm>
          <a:prstGeom prst="rect">
            <a:avLst/>
          </a:prstGeom>
          <a:gradFill flip="none" rotWithShape="1">
            <a:gsLst>
              <a:gs pos="90000">
                <a:schemeClr val="bg1">
                  <a:alpha val="1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205">
              <a:defRPr/>
            </a:pPr>
            <a:endParaRPr lang="de-DE" sz="2398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451931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AD251CA-F44C-4FC7-984F-FDDA43A5DE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02767"/>
            <a:ext cx="7066718" cy="451540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67CA9C69-BAE4-454B-8FEF-16103AF2CDC0}"/>
              </a:ext>
            </a:extLst>
          </p:cNvPr>
          <p:cNvSpPr/>
          <p:nvPr/>
        </p:nvSpPr>
        <p:spPr>
          <a:xfrm>
            <a:off x="1529542" y="1567293"/>
            <a:ext cx="5575486" cy="4676031"/>
          </a:xfrm>
          <a:prstGeom prst="rect">
            <a:avLst/>
          </a:prstGeom>
          <a:gradFill flip="none" rotWithShape="1">
            <a:gsLst>
              <a:gs pos="90000">
                <a:schemeClr val="bg1">
                  <a:alpha val="1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205">
              <a:defRPr/>
            </a:pPr>
            <a:endParaRPr lang="de-DE" sz="2398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F73588-F141-401E-98FD-9ACA01581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1586" y="6328917"/>
            <a:ext cx="434888" cy="528026"/>
          </a:xfrm>
        </p:spPr>
        <p:txBody>
          <a:bodyPr/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696EC4-B4CF-4701-AD06-A8439D6D8E1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68436659-5962-41E5-8D74-94BC241F92B2}"/>
              </a:ext>
            </a:extLst>
          </p:cNvPr>
          <p:cNvSpPr txBox="1"/>
          <p:nvPr/>
        </p:nvSpPr>
        <p:spPr>
          <a:xfrm>
            <a:off x="7105028" y="1642269"/>
            <a:ext cx="4551652" cy="44816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768" lvl="0" algn="r" defTabSz="609493">
              <a:spcAft>
                <a:spcPts val="1999"/>
              </a:spcAft>
              <a:defRPr/>
            </a:pPr>
            <a:r>
              <a:rPr lang="de-DE" sz="1599" b="1" spc="-7" dirty="0">
                <a:solidFill>
                  <a:srgbClr val="231F20"/>
                </a:solidFill>
                <a:cs typeface="Arial"/>
              </a:rPr>
              <a:t>Nachhaltigkeit als strategische </a:t>
            </a:r>
            <a:br>
              <a:rPr lang="de-DE" sz="1599" b="1" spc="-7" dirty="0">
                <a:solidFill>
                  <a:srgbClr val="231F20"/>
                </a:solidFill>
                <a:cs typeface="Arial"/>
              </a:rPr>
            </a:br>
            <a:r>
              <a:rPr lang="de-DE" sz="1599" b="1" spc="-7" dirty="0">
                <a:solidFill>
                  <a:srgbClr val="231F20"/>
                </a:solidFill>
                <a:cs typeface="Arial"/>
              </a:rPr>
              <a:t>Querschnittsaufgabe in KIT-Dachstrategie</a:t>
            </a:r>
          </a:p>
          <a:p>
            <a:pPr marR="6768" lvl="0" algn="r" defTabSz="609493">
              <a:spcAft>
                <a:spcPts val="1999"/>
              </a:spcAft>
              <a:defRPr/>
            </a:pPr>
            <a:r>
              <a:rPr lang="de-DE" sz="1599" b="1" spc="-7" dirty="0">
                <a:solidFill>
                  <a:srgbClr val="231F20"/>
                </a:solidFill>
                <a:cs typeface="Arial"/>
              </a:rPr>
              <a:t>Beiträge zur Nachhaltigkeit in den Kernaufgaben Forschung, Lehre und Innovation leisten</a:t>
            </a:r>
          </a:p>
          <a:p>
            <a:pPr marR="6768" lvl="0" algn="r" defTabSz="609493">
              <a:spcAft>
                <a:spcPts val="1999"/>
              </a:spcAft>
              <a:defRPr/>
            </a:pPr>
            <a:r>
              <a:rPr lang="de-DE" sz="1599" b="1" spc="-7" dirty="0">
                <a:solidFill>
                  <a:srgbClr val="231F20"/>
                </a:solidFill>
                <a:cs typeface="Arial"/>
              </a:rPr>
              <a:t>Transfer zur Nachhaltigkeit in Wissenschaft, </a:t>
            </a:r>
            <a:br>
              <a:rPr lang="de-DE" sz="1599" b="1" spc="-7" dirty="0">
                <a:solidFill>
                  <a:srgbClr val="231F20"/>
                </a:solidFill>
                <a:cs typeface="Arial"/>
              </a:rPr>
            </a:br>
            <a:r>
              <a:rPr lang="de-DE" sz="1599" b="1" spc="-7" dirty="0">
                <a:solidFill>
                  <a:srgbClr val="231F20"/>
                </a:solidFill>
                <a:cs typeface="Arial"/>
              </a:rPr>
              <a:t>Wirtschaft, Politik und Gesellschaft aktiv gestalten</a:t>
            </a:r>
          </a:p>
          <a:p>
            <a:pPr marR="6768" lvl="0" algn="r" defTabSz="609493">
              <a:spcAft>
                <a:spcPts val="1999"/>
              </a:spcAft>
              <a:defRPr/>
            </a:pPr>
            <a:r>
              <a:rPr lang="de-DE" sz="1599" b="1" spc="-7" dirty="0">
                <a:solidFill>
                  <a:srgbClr val="231F20"/>
                </a:solidFill>
                <a:cs typeface="Arial"/>
              </a:rPr>
              <a:t>Prinzipien der Nachhaltigkeit an eigene </a:t>
            </a:r>
            <a:br>
              <a:rPr lang="de-DE" sz="1599" b="1" spc="-7" dirty="0">
                <a:solidFill>
                  <a:srgbClr val="231F20"/>
                </a:solidFill>
                <a:cs typeface="Arial"/>
              </a:rPr>
            </a:br>
            <a:r>
              <a:rPr lang="de-DE" sz="1599" b="1" spc="-7" dirty="0">
                <a:solidFill>
                  <a:srgbClr val="231F20"/>
                </a:solidFill>
                <a:cs typeface="Arial"/>
              </a:rPr>
              <a:t>Entwicklung und eigenes Handeln anlegen</a:t>
            </a:r>
          </a:p>
          <a:p>
            <a:pPr marR="6768" lvl="0" algn="r" defTabSz="609493">
              <a:spcAft>
                <a:spcPts val="1999"/>
              </a:spcAft>
              <a:defRPr/>
            </a:pPr>
            <a:r>
              <a:rPr lang="de-DE" sz="1599" b="1" spc="-7" dirty="0">
                <a:solidFill>
                  <a:srgbClr val="231F20"/>
                </a:solidFill>
                <a:cs typeface="Arial"/>
              </a:rPr>
              <a:t>Wissen, Bewusstsein und Selbstverantwortung</a:t>
            </a:r>
            <a:br>
              <a:rPr lang="de-DE" sz="1599" b="1" spc="-7" dirty="0">
                <a:solidFill>
                  <a:srgbClr val="231F20"/>
                </a:solidFill>
                <a:cs typeface="Arial"/>
              </a:rPr>
            </a:br>
            <a:r>
              <a:rPr lang="de-DE" sz="1599" b="1" spc="-7" dirty="0">
                <a:solidFill>
                  <a:srgbClr val="231F20"/>
                </a:solidFill>
                <a:cs typeface="Arial"/>
              </a:rPr>
              <a:t> für nachhaltiges Handeln fördern</a:t>
            </a:r>
          </a:p>
          <a:p>
            <a:pPr marR="6768" lvl="0" algn="r" defTabSz="609493">
              <a:spcAft>
                <a:spcPts val="1999"/>
              </a:spcAft>
              <a:defRPr/>
            </a:pPr>
            <a:r>
              <a:rPr lang="de-DE" sz="1599" b="1" spc="-7" dirty="0">
                <a:solidFill>
                  <a:srgbClr val="231F20"/>
                </a:solidFill>
                <a:cs typeface="Arial"/>
              </a:rPr>
              <a:t>Digitale Nachhaltigkeit</a:t>
            </a:r>
            <a:endParaRPr kumimoji="0" lang="de-DE" sz="1599" b="1" i="0" u="none" strike="noStrike" kern="1200" cap="none" spc="-7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74E2111-6C6E-4492-949F-4F5D82CED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90CD6-7186-4E78-BEC4-4E026361B89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itel 5"/>
          <p:cNvSpPr>
            <a:spLocks noGrp="1"/>
          </p:cNvSpPr>
          <p:nvPr>
            <p:ph type="title"/>
          </p:nvPr>
        </p:nvSpPr>
        <p:spPr>
          <a:xfrm>
            <a:off x="530886" y="395695"/>
            <a:ext cx="9272872" cy="768112"/>
          </a:xfrm>
        </p:spPr>
        <p:txBody>
          <a:bodyPr>
            <a:noAutofit/>
          </a:bodyPr>
          <a:lstStyle/>
          <a:p>
            <a:pPr marL="16928"/>
            <a:r>
              <a:rPr lang="de-DE" sz="2800" dirty="0">
                <a:solidFill>
                  <a:prstClr val="black"/>
                </a:solidFill>
              </a:rPr>
              <a:t>Nachhaltigkeit: Das KIT leistet bedeutende Beiträge zur nachhaltigen Transformation der Gesellschaft</a:t>
            </a:r>
            <a:endParaRPr lang="de-DE" sz="2932" kern="0" dirty="0"/>
          </a:p>
        </p:txBody>
      </p:sp>
    </p:spTree>
    <p:extLst>
      <p:ext uri="{BB962C8B-B14F-4D97-AF65-F5344CB8AC3E}">
        <p14:creationId xmlns:p14="http://schemas.microsoft.com/office/powerpoint/2010/main" val="645011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bject 4"/>
          <p:cNvSpPr/>
          <p:nvPr/>
        </p:nvSpPr>
        <p:spPr>
          <a:xfrm>
            <a:off x="8620153" y="2036947"/>
            <a:ext cx="1957736" cy="3977746"/>
          </a:xfrm>
          <a:custGeom>
            <a:avLst/>
            <a:gdLst/>
            <a:ahLst/>
            <a:cxnLst/>
            <a:rect l="l" t="t" r="r" b="b"/>
            <a:pathLst>
              <a:path w="1468754" h="2921000">
                <a:moveTo>
                  <a:pt x="0" y="2920771"/>
                </a:moveTo>
                <a:lnTo>
                  <a:pt x="1468158" y="2920771"/>
                </a:lnTo>
                <a:lnTo>
                  <a:pt x="1468158" y="0"/>
                </a:lnTo>
                <a:lnTo>
                  <a:pt x="0" y="0"/>
                </a:lnTo>
                <a:lnTo>
                  <a:pt x="0" y="2920771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77" name="Abgerundetes Rechteck 76"/>
          <p:cNvSpPr/>
          <p:nvPr/>
        </p:nvSpPr>
        <p:spPr>
          <a:xfrm>
            <a:off x="8682535" y="4491109"/>
            <a:ext cx="1832546" cy="545838"/>
          </a:xfrm>
          <a:prstGeom prst="round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67" name="object 4"/>
          <p:cNvSpPr/>
          <p:nvPr/>
        </p:nvSpPr>
        <p:spPr>
          <a:xfrm>
            <a:off x="6608440" y="2038986"/>
            <a:ext cx="1957736" cy="3977746"/>
          </a:xfrm>
          <a:custGeom>
            <a:avLst/>
            <a:gdLst/>
            <a:ahLst/>
            <a:cxnLst/>
            <a:rect l="l" t="t" r="r" b="b"/>
            <a:pathLst>
              <a:path w="1468754" h="2921000">
                <a:moveTo>
                  <a:pt x="0" y="2920771"/>
                </a:moveTo>
                <a:lnTo>
                  <a:pt x="1468158" y="2920771"/>
                </a:lnTo>
                <a:lnTo>
                  <a:pt x="1468158" y="0"/>
                </a:lnTo>
                <a:lnTo>
                  <a:pt x="0" y="0"/>
                </a:lnTo>
                <a:lnTo>
                  <a:pt x="0" y="2920771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76" name="Abgerundetes Rechteck 75"/>
          <p:cNvSpPr/>
          <p:nvPr/>
        </p:nvSpPr>
        <p:spPr>
          <a:xfrm>
            <a:off x="6664096" y="4485679"/>
            <a:ext cx="1823220" cy="545838"/>
          </a:xfrm>
          <a:prstGeom prst="round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64" name="object 4"/>
          <p:cNvSpPr/>
          <p:nvPr/>
        </p:nvSpPr>
        <p:spPr>
          <a:xfrm>
            <a:off x="551512" y="2038987"/>
            <a:ext cx="1957736" cy="3977746"/>
          </a:xfrm>
          <a:custGeom>
            <a:avLst/>
            <a:gdLst/>
            <a:ahLst/>
            <a:cxnLst/>
            <a:rect l="l" t="t" r="r" b="b"/>
            <a:pathLst>
              <a:path w="1468754" h="2921000">
                <a:moveTo>
                  <a:pt x="0" y="2920771"/>
                </a:moveTo>
                <a:lnTo>
                  <a:pt x="1468158" y="2920771"/>
                </a:lnTo>
                <a:lnTo>
                  <a:pt x="1468158" y="0"/>
                </a:lnTo>
                <a:lnTo>
                  <a:pt x="0" y="0"/>
                </a:lnTo>
                <a:lnTo>
                  <a:pt x="0" y="2920771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66" name="object 4"/>
          <p:cNvSpPr/>
          <p:nvPr/>
        </p:nvSpPr>
        <p:spPr>
          <a:xfrm>
            <a:off x="4584842" y="2038987"/>
            <a:ext cx="1957736" cy="3977746"/>
          </a:xfrm>
          <a:custGeom>
            <a:avLst/>
            <a:gdLst/>
            <a:ahLst/>
            <a:cxnLst/>
            <a:rect l="l" t="t" r="r" b="b"/>
            <a:pathLst>
              <a:path w="1468754" h="2921000">
                <a:moveTo>
                  <a:pt x="0" y="2920771"/>
                </a:moveTo>
                <a:lnTo>
                  <a:pt x="1468158" y="2920771"/>
                </a:lnTo>
                <a:lnTo>
                  <a:pt x="1468158" y="0"/>
                </a:lnTo>
                <a:lnTo>
                  <a:pt x="0" y="0"/>
                </a:lnTo>
                <a:lnTo>
                  <a:pt x="0" y="2920771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75" name="Abgerundetes Rechteck 74"/>
          <p:cNvSpPr/>
          <p:nvPr/>
        </p:nvSpPr>
        <p:spPr>
          <a:xfrm>
            <a:off x="4670474" y="4476043"/>
            <a:ext cx="1811453" cy="545838"/>
          </a:xfrm>
          <a:prstGeom prst="round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65" name="object 4"/>
          <p:cNvSpPr/>
          <p:nvPr/>
        </p:nvSpPr>
        <p:spPr>
          <a:xfrm>
            <a:off x="2563396" y="2038987"/>
            <a:ext cx="1957736" cy="3977746"/>
          </a:xfrm>
          <a:custGeom>
            <a:avLst/>
            <a:gdLst/>
            <a:ahLst/>
            <a:cxnLst/>
            <a:rect l="l" t="t" r="r" b="b"/>
            <a:pathLst>
              <a:path w="1468754" h="2921000">
                <a:moveTo>
                  <a:pt x="0" y="2920771"/>
                </a:moveTo>
                <a:lnTo>
                  <a:pt x="1468158" y="2920771"/>
                </a:lnTo>
                <a:lnTo>
                  <a:pt x="1468158" y="0"/>
                </a:lnTo>
                <a:lnTo>
                  <a:pt x="0" y="0"/>
                </a:lnTo>
                <a:lnTo>
                  <a:pt x="0" y="2920771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74" name="Abgerundetes Rechteck 73"/>
          <p:cNvSpPr/>
          <p:nvPr/>
        </p:nvSpPr>
        <p:spPr>
          <a:xfrm>
            <a:off x="2642309" y="4481977"/>
            <a:ext cx="1811453" cy="545838"/>
          </a:xfrm>
          <a:prstGeom prst="round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73" name="Abgerundetes Rechteck 72"/>
          <p:cNvSpPr/>
          <p:nvPr/>
        </p:nvSpPr>
        <p:spPr>
          <a:xfrm>
            <a:off x="624781" y="4480975"/>
            <a:ext cx="1811453" cy="545838"/>
          </a:xfrm>
          <a:prstGeom prst="round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pic>
        <p:nvPicPr>
          <p:cNvPr id="72" name="Grafik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688" y="3802541"/>
            <a:ext cx="1828394" cy="548783"/>
          </a:xfrm>
          <a:prstGeom prst="rect">
            <a:avLst/>
          </a:prstGeom>
        </p:spPr>
      </p:pic>
      <p:pic>
        <p:nvPicPr>
          <p:cNvPr id="71" name="Grafik 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919" y="3805304"/>
            <a:ext cx="1828394" cy="548783"/>
          </a:xfrm>
          <a:prstGeom prst="rect">
            <a:avLst/>
          </a:prstGeom>
        </p:spPr>
      </p:pic>
      <p:pic>
        <p:nvPicPr>
          <p:cNvPr id="70" name="Grafik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005" y="3805485"/>
            <a:ext cx="1828394" cy="54878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970" y="3805485"/>
            <a:ext cx="1834177" cy="548783"/>
          </a:xfrm>
          <a:prstGeom prst="rect">
            <a:avLst/>
          </a:prstGeom>
        </p:spPr>
      </p:pic>
      <p:sp>
        <p:nvSpPr>
          <p:cNvPr id="4" name="Abgerundetes Rechteck 3"/>
          <p:cNvSpPr/>
          <p:nvPr/>
        </p:nvSpPr>
        <p:spPr>
          <a:xfrm>
            <a:off x="624782" y="3805486"/>
            <a:ext cx="1820745" cy="545838"/>
          </a:xfrm>
          <a:prstGeom prst="roundRect">
            <a:avLst/>
          </a:prstGeom>
          <a:solidFill>
            <a:srgbClr val="00B050">
              <a:alpha val="7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69" name="object 11"/>
          <p:cNvSpPr/>
          <p:nvPr/>
        </p:nvSpPr>
        <p:spPr>
          <a:xfrm>
            <a:off x="10898111" y="2036946"/>
            <a:ext cx="766843" cy="3977747"/>
          </a:xfrm>
          <a:custGeom>
            <a:avLst/>
            <a:gdLst/>
            <a:ahLst/>
            <a:cxnLst/>
            <a:rect l="l" t="t" r="r" b="b"/>
            <a:pathLst>
              <a:path w="575309" h="3608704">
                <a:moveTo>
                  <a:pt x="0" y="3608184"/>
                </a:moveTo>
                <a:lnTo>
                  <a:pt x="574738" y="3608184"/>
                </a:lnTo>
                <a:lnTo>
                  <a:pt x="574738" y="0"/>
                </a:lnTo>
                <a:lnTo>
                  <a:pt x="0" y="0"/>
                </a:lnTo>
                <a:lnTo>
                  <a:pt x="0" y="3608184"/>
                </a:lnTo>
                <a:close/>
              </a:path>
            </a:pathLst>
          </a:custGeom>
          <a:solidFill>
            <a:srgbClr val="FDC177"/>
          </a:solid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5B21-B324-434D-ABB6-684CB6180B3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7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79253"/>
          </a:xfrm>
        </p:spPr>
        <p:txBody>
          <a:bodyPr/>
          <a:lstStyle/>
          <a:p>
            <a:r>
              <a:rPr lang="de-DE" spc="-7" dirty="0"/>
              <a:t>Die Wissenschaftsorganisation </a:t>
            </a:r>
            <a:r>
              <a:rPr lang="de-DE" dirty="0"/>
              <a:t>des</a:t>
            </a:r>
            <a:r>
              <a:rPr lang="de-DE" spc="-7" dirty="0"/>
              <a:t> KIT</a:t>
            </a:r>
            <a:endParaRPr lang="de-DE" dirty="0"/>
          </a:p>
        </p:txBody>
      </p:sp>
      <p:sp>
        <p:nvSpPr>
          <p:cNvPr id="7" name="object 10"/>
          <p:cNvSpPr/>
          <p:nvPr/>
        </p:nvSpPr>
        <p:spPr>
          <a:xfrm>
            <a:off x="527550" y="1202336"/>
            <a:ext cx="11143773" cy="791332"/>
          </a:xfrm>
          <a:custGeom>
            <a:avLst/>
            <a:gdLst/>
            <a:ahLst/>
            <a:cxnLst/>
            <a:rect l="l" t="t" r="r" b="b"/>
            <a:pathLst>
              <a:path w="8360409" h="721994">
                <a:moveTo>
                  <a:pt x="0" y="721639"/>
                </a:moveTo>
                <a:lnTo>
                  <a:pt x="8360003" y="721639"/>
                </a:lnTo>
                <a:lnTo>
                  <a:pt x="8360003" y="0"/>
                </a:lnTo>
                <a:lnTo>
                  <a:pt x="0" y="0"/>
                </a:lnTo>
                <a:lnTo>
                  <a:pt x="0" y="721639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8" name="object 19"/>
          <p:cNvSpPr txBox="1"/>
          <p:nvPr/>
        </p:nvSpPr>
        <p:spPr>
          <a:xfrm>
            <a:off x="5671924" y="1263119"/>
            <a:ext cx="992171" cy="192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86"/>
              </a:lnSpc>
            </a:pPr>
            <a:r>
              <a:rPr sz="1333" b="1" dirty="0">
                <a:solidFill>
                  <a:srgbClr val="231F20"/>
                </a:solidFill>
                <a:latin typeface="Arial"/>
                <a:cs typeface="Arial"/>
              </a:rPr>
              <a:t>Präsidium</a:t>
            </a:r>
            <a:endParaRPr sz="1333" dirty="0">
              <a:latin typeface="Arial"/>
              <a:cs typeface="Arial"/>
            </a:endParaRPr>
          </a:p>
        </p:txBody>
      </p:sp>
      <p:sp>
        <p:nvSpPr>
          <p:cNvPr id="9" name="object 23"/>
          <p:cNvSpPr txBox="1"/>
          <p:nvPr/>
        </p:nvSpPr>
        <p:spPr>
          <a:xfrm>
            <a:off x="9559344" y="1498712"/>
            <a:ext cx="2036037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4200"/>
              </a:lnSpc>
            </a:pPr>
            <a:r>
              <a:rPr sz="1066" b="1" spc="-7" dirty="0" err="1">
                <a:latin typeface="Arial"/>
                <a:cs typeface="Arial"/>
              </a:rPr>
              <a:t>Vizepräsident</a:t>
            </a:r>
            <a:r>
              <a:rPr lang="de-DE" sz="1066" b="1" spc="-7" dirty="0">
                <a:latin typeface="Arial"/>
                <a:cs typeface="Arial"/>
              </a:rPr>
              <a:t>/in</a:t>
            </a:r>
            <a:r>
              <a:rPr sz="1066" dirty="0">
                <a:latin typeface="Arial"/>
                <a:cs typeface="Arial"/>
              </a:rPr>
              <a:t> </a:t>
            </a:r>
            <a:endParaRPr lang="de-DE" sz="1066" dirty="0">
              <a:latin typeface="Arial"/>
              <a:cs typeface="Arial"/>
            </a:endParaRPr>
          </a:p>
          <a:p>
            <a:pPr algn="ctr">
              <a:lnSpc>
                <a:spcPct val="104200"/>
              </a:lnSpc>
            </a:pPr>
            <a:r>
              <a:rPr lang="de-DE" sz="1066" dirty="0">
                <a:solidFill>
                  <a:srgbClr val="231F20"/>
                </a:solidFill>
                <a:latin typeface="Arial"/>
                <a:cs typeface="Arial"/>
              </a:rPr>
              <a:t>Digitalisierung</a:t>
            </a:r>
            <a:r>
              <a:rPr sz="106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sz="1066" dirty="0">
                <a:solidFill>
                  <a:srgbClr val="231F20"/>
                </a:solidFill>
                <a:latin typeface="Arial"/>
                <a:cs typeface="Arial"/>
              </a:rPr>
              <a:t>und </a:t>
            </a:r>
          </a:p>
          <a:p>
            <a:pPr algn="ctr">
              <a:lnSpc>
                <a:spcPct val="104200"/>
              </a:lnSpc>
            </a:pPr>
            <a:r>
              <a:rPr lang="de-DE" sz="1066" dirty="0">
                <a:solidFill>
                  <a:srgbClr val="231F20"/>
                </a:solidFill>
                <a:latin typeface="Arial"/>
                <a:cs typeface="Arial"/>
              </a:rPr>
              <a:t>Nachhaltigkeit</a:t>
            </a:r>
            <a:endParaRPr sz="1066" dirty="0">
              <a:latin typeface="Arial"/>
              <a:cs typeface="Arial"/>
            </a:endParaRPr>
          </a:p>
        </p:txBody>
      </p:sp>
      <p:sp>
        <p:nvSpPr>
          <p:cNvPr id="10" name="object 24"/>
          <p:cNvSpPr txBox="1"/>
          <p:nvPr/>
        </p:nvSpPr>
        <p:spPr>
          <a:xfrm>
            <a:off x="736660" y="1505538"/>
            <a:ext cx="788751" cy="1561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66"/>
              </a:lnSpc>
            </a:pPr>
            <a:r>
              <a:rPr sz="1066" b="1" dirty="0" err="1">
                <a:solidFill>
                  <a:srgbClr val="231F20"/>
                </a:solidFill>
                <a:latin typeface="Arial"/>
                <a:cs typeface="Arial"/>
              </a:rPr>
              <a:t>Präsident</a:t>
            </a:r>
            <a:r>
              <a:rPr lang="de-DE" sz="1066" b="1" dirty="0">
                <a:solidFill>
                  <a:srgbClr val="231F20"/>
                </a:solidFill>
                <a:latin typeface="Arial"/>
                <a:cs typeface="Arial"/>
              </a:rPr>
              <a:t>/in</a:t>
            </a:r>
            <a:endParaRPr sz="1066" dirty="0">
              <a:latin typeface="Arial"/>
              <a:cs typeface="Arial"/>
            </a:endParaRPr>
          </a:p>
        </p:txBody>
      </p:sp>
      <p:sp>
        <p:nvSpPr>
          <p:cNvPr id="11" name="object 25"/>
          <p:cNvSpPr txBox="1"/>
          <p:nvPr/>
        </p:nvSpPr>
        <p:spPr>
          <a:xfrm>
            <a:off x="1784607" y="1505539"/>
            <a:ext cx="1181403" cy="3329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066" b="1" spc="-20" dirty="0" err="1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1066" b="1" dirty="0" err="1">
                <a:solidFill>
                  <a:srgbClr val="231F20"/>
                </a:solidFill>
                <a:latin typeface="Arial"/>
                <a:cs typeface="Arial"/>
              </a:rPr>
              <a:t>izepräsident</a:t>
            </a:r>
            <a:r>
              <a:rPr lang="de-DE" sz="1066" b="1" dirty="0">
                <a:solidFill>
                  <a:srgbClr val="231F20"/>
                </a:solidFill>
                <a:latin typeface="Arial"/>
                <a:cs typeface="Arial"/>
              </a:rPr>
              <a:t>/in</a:t>
            </a:r>
            <a:endParaRPr sz="1066" dirty="0">
              <a:latin typeface="Arial"/>
              <a:cs typeface="Arial"/>
            </a:endParaRPr>
          </a:p>
          <a:p>
            <a:pPr marL="21160" algn="ctr">
              <a:lnSpc>
                <a:spcPts val="1266"/>
              </a:lnSpc>
              <a:spcBef>
                <a:spcPts val="53"/>
              </a:spcBef>
            </a:pPr>
            <a:r>
              <a:rPr sz="1066" dirty="0" err="1">
                <a:solidFill>
                  <a:srgbClr val="231F20"/>
                </a:solidFill>
                <a:latin typeface="Arial"/>
                <a:cs typeface="Arial"/>
              </a:rPr>
              <a:t>Forschung</a:t>
            </a:r>
            <a:endParaRPr sz="1066" dirty="0">
              <a:latin typeface="Arial"/>
              <a:cs typeface="Arial"/>
            </a:endParaRPr>
          </a:p>
        </p:txBody>
      </p:sp>
      <p:sp>
        <p:nvSpPr>
          <p:cNvPr id="12" name="object 26"/>
          <p:cNvSpPr txBox="1"/>
          <p:nvPr/>
        </p:nvSpPr>
        <p:spPr>
          <a:xfrm>
            <a:off x="3219092" y="1498712"/>
            <a:ext cx="1696734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indent="60940" algn="ctr">
              <a:lnSpc>
                <a:spcPct val="104200"/>
              </a:lnSpc>
            </a:pPr>
            <a:r>
              <a:rPr sz="1066" b="1" spc="-7" dirty="0" err="1">
                <a:solidFill>
                  <a:srgbClr val="231F20"/>
                </a:solidFill>
                <a:latin typeface="Arial"/>
                <a:cs typeface="Arial"/>
              </a:rPr>
              <a:t>Vizepräsident</a:t>
            </a:r>
            <a:r>
              <a:rPr lang="de-DE" sz="1066" b="1" spc="-7" dirty="0">
                <a:solidFill>
                  <a:srgbClr val="231F20"/>
                </a:solidFill>
                <a:latin typeface="Arial"/>
                <a:cs typeface="Arial"/>
              </a:rPr>
              <a:t>/in</a:t>
            </a:r>
            <a:r>
              <a:rPr sz="1066" b="1" spc="-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endParaRPr lang="de-DE" sz="1066" b="1" spc="-7" dirty="0">
              <a:solidFill>
                <a:srgbClr val="231F20"/>
              </a:solidFill>
              <a:latin typeface="Arial"/>
              <a:cs typeface="Arial"/>
            </a:endParaRPr>
          </a:p>
          <a:p>
            <a:pPr indent="60940" algn="ctr">
              <a:lnSpc>
                <a:spcPct val="104200"/>
              </a:lnSpc>
            </a:pPr>
            <a:r>
              <a:rPr sz="1066" spc="-7" dirty="0" err="1">
                <a:solidFill>
                  <a:srgbClr val="231F20"/>
                </a:solidFill>
                <a:latin typeface="Arial"/>
                <a:cs typeface="Arial"/>
              </a:rPr>
              <a:t>Lehre</a:t>
            </a:r>
            <a:r>
              <a:rPr sz="1066" spc="-7" dirty="0">
                <a:solidFill>
                  <a:srgbClr val="231F20"/>
                </a:solidFill>
                <a:latin typeface="Arial"/>
                <a:cs typeface="Arial"/>
              </a:rPr>
              <a:t> und  akademische</a:t>
            </a:r>
            <a:r>
              <a:rPr sz="1066" spc="-18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dirty="0">
                <a:solidFill>
                  <a:srgbClr val="231F20"/>
                </a:solidFill>
                <a:latin typeface="Arial"/>
                <a:cs typeface="Arial"/>
              </a:rPr>
              <a:t>Angelegenheiten</a:t>
            </a:r>
            <a:endParaRPr sz="1066" dirty="0">
              <a:latin typeface="Arial"/>
              <a:cs typeface="Arial"/>
            </a:endParaRPr>
          </a:p>
        </p:txBody>
      </p:sp>
      <p:sp>
        <p:nvSpPr>
          <p:cNvPr id="13" name="object 27"/>
          <p:cNvSpPr txBox="1"/>
          <p:nvPr/>
        </p:nvSpPr>
        <p:spPr>
          <a:xfrm>
            <a:off x="5597894" y="1498712"/>
            <a:ext cx="1528268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4200"/>
              </a:lnSpc>
            </a:pPr>
            <a:r>
              <a:rPr sz="1066" b="1" spc="-7" dirty="0" err="1">
                <a:solidFill>
                  <a:srgbClr val="231F20"/>
                </a:solidFill>
                <a:latin typeface="Arial"/>
                <a:cs typeface="Arial"/>
              </a:rPr>
              <a:t>Vizepräsident</a:t>
            </a:r>
            <a:r>
              <a:rPr lang="de-DE" sz="1066" b="1" spc="-7" dirty="0">
                <a:solidFill>
                  <a:srgbClr val="231F20"/>
                </a:solidFill>
                <a:latin typeface="Arial"/>
                <a:cs typeface="Arial"/>
              </a:rPr>
              <a:t>/in</a:t>
            </a:r>
            <a:r>
              <a:rPr sz="106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endParaRPr lang="de-DE" sz="1066" dirty="0">
              <a:solidFill>
                <a:srgbClr val="231F20"/>
              </a:solidFill>
              <a:latin typeface="Arial"/>
              <a:cs typeface="Arial"/>
            </a:endParaRPr>
          </a:p>
          <a:p>
            <a:pPr algn="ctr">
              <a:lnSpc>
                <a:spcPct val="104200"/>
              </a:lnSpc>
            </a:pPr>
            <a:r>
              <a:rPr lang="de-DE" sz="1066" dirty="0">
                <a:solidFill>
                  <a:srgbClr val="231F20"/>
                </a:solidFill>
                <a:latin typeface="Arial"/>
                <a:cs typeface="Arial"/>
              </a:rPr>
              <a:t>Transfer</a:t>
            </a:r>
            <a:r>
              <a:rPr sz="106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spc="-7" dirty="0">
                <a:solidFill>
                  <a:srgbClr val="231F20"/>
                </a:solidFill>
                <a:latin typeface="Arial"/>
                <a:cs typeface="Arial"/>
              </a:rPr>
              <a:t>und</a:t>
            </a:r>
            <a:r>
              <a:rPr sz="1066" spc="-13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dirty="0">
                <a:solidFill>
                  <a:srgbClr val="231F20"/>
                </a:solidFill>
                <a:latin typeface="Arial"/>
                <a:cs typeface="Arial"/>
              </a:rPr>
              <a:t>Internationales</a:t>
            </a:r>
            <a:endParaRPr sz="1066" dirty="0">
              <a:latin typeface="Arial"/>
              <a:cs typeface="Arial"/>
            </a:endParaRPr>
          </a:p>
        </p:txBody>
      </p:sp>
      <p:sp>
        <p:nvSpPr>
          <p:cNvPr id="14" name="object 28"/>
          <p:cNvSpPr txBox="1"/>
          <p:nvPr/>
        </p:nvSpPr>
        <p:spPr>
          <a:xfrm>
            <a:off x="7662999" y="1498712"/>
            <a:ext cx="1709898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" indent="-2539" algn="ctr">
              <a:lnSpc>
                <a:spcPct val="104200"/>
              </a:lnSpc>
            </a:pPr>
            <a:r>
              <a:rPr sz="1066" b="1" spc="-7" dirty="0" err="1">
                <a:solidFill>
                  <a:srgbClr val="231F20"/>
                </a:solidFill>
                <a:latin typeface="Arial"/>
                <a:cs typeface="Arial"/>
              </a:rPr>
              <a:t>Vizepräsident</a:t>
            </a:r>
            <a:r>
              <a:rPr lang="de-DE" sz="1066" b="1" spc="-7" dirty="0">
                <a:solidFill>
                  <a:srgbClr val="231F20"/>
                </a:solidFill>
                <a:latin typeface="Arial"/>
                <a:cs typeface="Arial"/>
              </a:rPr>
              <a:t>/in</a:t>
            </a:r>
            <a:r>
              <a:rPr sz="1066" b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endParaRPr lang="de-DE" sz="1066" b="1" spc="-60" dirty="0">
              <a:solidFill>
                <a:srgbClr val="231F20"/>
              </a:solidFill>
              <a:latin typeface="Arial"/>
              <a:cs typeface="Arial"/>
            </a:endParaRPr>
          </a:p>
          <a:p>
            <a:pPr marL="1693" indent="-2539" algn="ctr">
              <a:lnSpc>
                <a:spcPct val="104200"/>
              </a:lnSpc>
            </a:pPr>
            <a:r>
              <a:rPr lang="de-DE" sz="1066" dirty="0">
                <a:solidFill>
                  <a:srgbClr val="231F20"/>
                </a:solidFill>
                <a:latin typeface="Arial"/>
                <a:cs typeface="Arial"/>
              </a:rPr>
              <a:t>Finanzen,</a:t>
            </a:r>
            <a:r>
              <a:rPr sz="1066" dirty="0">
                <a:solidFill>
                  <a:srgbClr val="231F20"/>
                </a:solidFill>
                <a:latin typeface="Arial"/>
                <a:cs typeface="Arial"/>
              </a:rPr>
              <a:t>  Personal </a:t>
            </a:r>
            <a:r>
              <a:rPr sz="1066" spc="-7" dirty="0">
                <a:solidFill>
                  <a:srgbClr val="231F20"/>
                </a:solidFill>
                <a:latin typeface="Arial"/>
                <a:cs typeface="Arial"/>
              </a:rPr>
              <a:t>und</a:t>
            </a:r>
            <a:r>
              <a:rPr sz="1066" spc="-13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sz="1066" spc="-7" dirty="0">
                <a:solidFill>
                  <a:srgbClr val="231F20"/>
                </a:solidFill>
                <a:latin typeface="Arial"/>
                <a:cs typeface="Arial"/>
              </a:rPr>
              <a:t>Infrastruktur</a:t>
            </a:r>
            <a:endParaRPr sz="1066" dirty="0">
              <a:latin typeface="Arial"/>
              <a:cs typeface="Arial"/>
            </a:endParaRPr>
          </a:p>
        </p:txBody>
      </p:sp>
      <p:sp>
        <p:nvSpPr>
          <p:cNvPr id="20" name="object 14"/>
          <p:cNvSpPr txBox="1"/>
          <p:nvPr/>
        </p:nvSpPr>
        <p:spPr>
          <a:xfrm>
            <a:off x="614751" y="2095333"/>
            <a:ext cx="1830775" cy="718895"/>
          </a:xfrm>
          <a:prstGeom prst="rect">
            <a:avLst/>
          </a:prstGeom>
          <a:solidFill>
            <a:srgbClr val="E3F3EF"/>
          </a:solidFill>
          <a:ln w="4013">
            <a:solidFill>
              <a:srgbClr val="231F20"/>
            </a:solidFill>
          </a:ln>
        </p:spPr>
        <p:txBody>
          <a:bodyPr vert="horz" wrap="square" lIns="0" tIns="60940" rIns="0" bIns="0" rtlCol="0" anchor="ctr" anchorCtr="0">
            <a:spAutoFit/>
          </a:bodyPr>
          <a:lstStyle/>
          <a:p>
            <a:pPr marL="132883" marR="122727" indent="456205">
              <a:lnSpc>
                <a:spcPct val="128099"/>
              </a:lnSpc>
              <a:spcBef>
                <a:spcPts val="479"/>
              </a:spcBef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Bereich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I  </a:t>
            </a: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Biologie, Chemie</a:t>
            </a:r>
            <a:r>
              <a:rPr sz="1200" b="1" spc="-11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und</a:t>
            </a:r>
            <a:endParaRPr sz="1200" dirty="0">
              <a:latin typeface="Arial"/>
              <a:cs typeface="Arial"/>
            </a:endParaRPr>
          </a:p>
          <a:p>
            <a:pPr marL="251378">
              <a:spcBef>
                <a:spcPts val="27"/>
              </a:spcBef>
            </a:pPr>
            <a:r>
              <a:rPr sz="1200" b="1" spc="-13" dirty="0">
                <a:solidFill>
                  <a:srgbClr val="231F20"/>
                </a:solidFill>
                <a:latin typeface="Arial"/>
                <a:cs typeface="Arial"/>
              </a:rPr>
              <a:t>Verfahrenstechnik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1" name="object 15"/>
          <p:cNvSpPr txBox="1"/>
          <p:nvPr/>
        </p:nvSpPr>
        <p:spPr>
          <a:xfrm>
            <a:off x="8685210" y="2094892"/>
            <a:ext cx="1830775" cy="713559"/>
          </a:xfrm>
          <a:prstGeom prst="rect">
            <a:avLst/>
          </a:prstGeom>
          <a:solidFill>
            <a:srgbClr val="E3F3EF"/>
          </a:solidFill>
          <a:ln w="4013">
            <a:solidFill>
              <a:srgbClr val="231F20"/>
            </a:solidFill>
          </a:ln>
        </p:spPr>
        <p:txBody>
          <a:bodyPr vert="horz" wrap="square" lIns="0" tIns="111726" rIns="0" bIns="0" rtlCol="0">
            <a:spAutoFit/>
          </a:bodyPr>
          <a:lstStyle/>
          <a:p>
            <a:pPr marL="492600" indent="66865">
              <a:spcBef>
                <a:spcPts val="880"/>
              </a:spcBef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Bereich</a:t>
            </a:r>
            <a:r>
              <a:rPr sz="1200" b="1" spc="-1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endParaRPr sz="1200">
              <a:latin typeface="Arial"/>
              <a:cs typeface="Arial"/>
            </a:endParaRPr>
          </a:p>
          <a:p>
            <a:pPr marL="492600" marR="482443" indent="12696">
              <a:lnSpc>
                <a:spcPct val="101899"/>
              </a:lnSpc>
              <a:spcBef>
                <a:spcPts val="373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Physik und  Mathematik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16"/>
          <p:cNvSpPr txBox="1"/>
          <p:nvPr/>
        </p:nvSpPr>
        <p:spPr>
          <a:xfrm>
            <a:off x="6667599" y="2094892"/>
            <a:ext cx="1830775" cy="713559"/>
          </a:xfrm>
          <a:prstGeom prst="rect">
            <a:avLst/>
          </a:prstGeom>
          <a:solidFill>
            <a:srgbClr val="E3F3EF"/>
          </a:solidFill>
          <a:ln w="4013">
            <a:solidFill>
              <a:srgbClr val="231F20"/>
            </a:solidFill>
          </a:ln>
        </p:spPr>
        <p:txBody>
          <a:bodyPr vert="horz" wrap="square" lIns="0" tIns="111726" rIns="0" bIns="0" rtlCol="0">
            <a:spAutoFit/>
          </a:bodyPr>
          <a:lstStyle/>
          <a:p>
            <a:pPr algn="ctr">
              <a:spcBef>
                <a:spcPts val="880"/>
              </a:spcBef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Bereich</a:t>
            </a:r>
            <a:r>
              <a:rPr sz="1200" b="1" spc="-1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IV</a:t>
            </a:r>
            <a:endParaRPr sz="1200">
              <a:latin typeface="Arial"/>
              <a:cs typeface="Arial"/>
            </a:endParaRPr>
          </a:p>
          <a:p>
            <a:pPr marL="327554" marR="318243" algn="ctr">
              <a:lnSpc>
                <a:spcPct val="101899"/>
              </a:lnSpc>
              <a:spcBef>
                <a:spcPts val="373"/>
              </a:spcBef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Natürliche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und  gebaute</a:t>
            </a:r>
            <a:r>
              <a:rPr sz="1200" b="1" spc="-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Umwelt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17"/>
          <p:cNvSpPr txBox="1"/>
          <p:nvPr/>
        </p:nvSpPr>
        <p:spPr>
          <a:xfrm>
            <a:off x="4649988" y="2094892"/>
            <a:ext cx="1830775" cy="713559"/>
          </a:xfrm>
          <a:prstGeom prst="rect">
            <a:avLst/>
          </a:prstGeom>
          <a:solidFill>
            <a:srgbClr val="E3F3EF"/>
          </a:solidFill>
          <a:ln w="4013">
            <a:solidFill>
              <a:srgbClr val="231F20"/>
            </a:solidFill>
          </a:ln>
        </p:spPr>
        <p:txBody>
          <a:bodyPr vert="horz" wrap="square" lIns="0" tIns="111726" rIns="0" bIns="0" rtlCol="0">
            <a:spAutoFit/>
          </a:bodyPr>
          <a:lstStyle/>
          <a:p>
            <a:pPr algn="ctr">
              <a:spcBef>
                <a:spcPts val="880"/>
              </a:spcBef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Bereich</a:t>
            </a:r>
            <a:r>
              <a:rPr sz="1200" b="1" spc="-1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III</a:t>
            </a:r>
            <a:endParaRPr sz="1200">
              <a:latin typeface="Arial"/>
              <a:cs typeface="Arial"/>
            </a:endParaRPr>
          </a:p>
          <a:p>
            <a:pPr marL="221755" marR="211598" algn="ctr">
              <a:lnSpc>
                <a:spcPct val="101899"/>
              </a:lnSpc>
              <a:spcBef>
                <a:spcPts val="373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Maschinenbau</a:t>
            </a:r>
            <a:r>
              <a:rPr sz="1200" b="1" spc="-1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und  Elektrotechnik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18"/>
          <p:cNvSpPr txBox="1"/>
          <p:nvPr/>
        </p:nvSpPr>
        <p:spPr>
          <a:xfrm>
            <a:off x="2632362" y="2094892"/>
            <a:ext cx="1830775" cy="718895"/>
          </a:xfrm>
          <a:prstGeom prst="rect">
            <a:avLst/>
          </a:prstGeom>
          <a:solidFill>
            <a:srgbClr val="E3F3EF"/>
          </a:solidFill>
          <a:ln w="4013">
            <a:solidFill>
              <a:srgbClr val="231F20"/>
            </a:solidFill>
          </a:ln>
        </p:spPr>
        <p:txBody>
          <a:bodyPr vert="horz" wrap="square" lIns="0" tIns="60940" rIns="0" bIns="0" rtlCol="0">
            <a:spAutoFit/>
          </a:bodyPr>
          <a:lstStyle/>
          <a:p>
            <a:pPr marL="129498" marR="119341" indent="439277">
              <a:lnSpc>
                <a:spcPct val="128099"/>
              </a:lnSpc>
              <a:spcBef>
                <a:spcPts val="479"/>
              </a:spcBef>
            </a:pP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Bereich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II  Informatik,</a:t>
            </a:r>
            <a:r>
              <a:rPr sz="1200" b="1" spc="-8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7" dirty="0">
                <a:solidFill>
                  <a:srgbClr val="231F20"/>
                </a:solidFill>
                <a:latin typeface="Arial"/>
                <a:cs typeface="Arial"/>
              </a:rPr>
              <a:t>Wirtschaft</a:t>
            </a:r>
            <a:endParaRPr sz="1200">
              <a:latin typeface="Arial"/>
              <a:cs typeface="Arial"/>
            </a:endParaRPr>
          </a:p>
          <a:p>
            <a:pPr marL="297930">
              <a:spcBef>
                <a:spcPts val="27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und</a:t>
            </a:r>
            <a:r>
              <a:rPr sz="1200" b="1" spc="-13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Gesellschaft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0"/>
          <p:cNvSpPr txBox="1"/>
          <p:nvPr/>
        </p:nvSpPr>
        <p:spPr>
          <a:xfrm>
            <a:off x="11113529" y="2764347"/>
            <a:ext cx="384721" cy="227259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6928" algn="ctr">
              <a:lnSpc>
                <a:spcPts val="1480"/>
              </a:lnSpc>
            </a:pPr>
            <a:r>
              <a:rPr sz="1333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33" b="1" spc="-7" dirty="0" err="1">
                <a:solidFill>
                  <a:srgbClr val="231F20"/>
                </a:solidFill>
                <a:latin typeface="Arial"/>
                <a:cs typeface="Arial"/>
              </a:rPr>
              <a:t>Dienstleistungseinheiten</a:t>
            </a:r>
            <a:r>
              <a:rPr lang="de-DE" sz="1333" b="1" spc="-7" dirty="0">
                <a:solidFill>
                  <a:srgbClr val="231F20"/>
                </a:solidFill>
                <a:latin typeface="Arial"/>
                <a:cs typeface="Arial"/>
              </a:rPr>
              <a:t> und Stabsstellen</a:t>
            </a:r>
            <a:endParaRPr sz="1333" dirty="0">
              <a:latin typeface="Arial"/>
              <a:cs typeface="Arial"/>
            </a:endParaRPr>
          </a:p>
        </p:txBody>
      </p:sp>
      <p:sp>
        <p:nvSpPr>
          <p:cNvPr id="26" name="object 21"/>
          <p:cNvSpPr/>
          <p:nvPr/>
        </p:nvSpPr>
        <p:spPr>
          <a:xfrm>
            <a:off x="425007" y="5163109"/>
            <a:ext cx="10255895" cy="721137"/>
          </a:xfrm>
          <a:custGeom>
            <a:avLst/>
            <a:gdLst/>
            <a:ahLst/>
            <a:cxnLst/>
            <a:rect l="l" t="t" r="r" b="b"/>
            <a:pathLst>
              <a:path w="7694295" h="541020">
                <a:moveTo>
                  <a:pt x="0" y="540880"/>
                </a:moveTo>
                <a:lnTo>
                  <a:pt x="7694218" y="540880"/>
                </a:lnTo>
                <a:lnTo>
                  <a:pt x="7694218" y="0"/>
                </a:lnTo>
                <a:lnTo>
                  <a:pt x="0" y="0"/>
                </a:lnTo>
                <a:lnTo>
                  <a:pt x="0" y="540880"/>
                </a:lnTo>
                <a:close/>
              </a:path>
            </a:pathLst>
          </a:custGeom>
          <a:solidFill>
            <a:srgbClr val="97ADDA"/>
          </a:solidFill>
        </p:spPr>
        <p:txBody>
          <a:bodyPr wrap="square" lIns="0" tIns="0" rIns="0" bIns="0" rtlCol="0"/>
          <a:lstStyle/>
          <a:p>
            <a:endParaRPr sz="3199"/>
          </a:p>
        </p:txBody>
      </p:sp>
      <p:sp>
        <p:nvSpPr>
          <p:cNvPr id="27" name="object 22"/>
          <p:cNvSpPr txBox="1"/>
          <p:nvPr/>
        </p:nvSpPr>
        <p:spPr>
          <a:xfrm>
            <a:off x="4985399" y="5419536"/>
            <a:ext cx="1115562" cy="2051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sz="1333" b="1" dirty="0">
                <a:solidFill>
                  <a:srgbClr val="231F20"/>
                </a:solidFill>
                <a:latin typeface="Arial"/>
                <a:cs typeface="Arial"/>
              </a:rPr>
              <a:t>9</a:t>
            </a:r>
            <a:r>
              <a:rPr sz="1333" b="1" spc="-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33" b="1" spc="-13" dirty="0">
                <a:solidFill>
                  <a:srgbClr val="231F20"/>
                </a:solidFill>
                <a:latin typeface="Arial"/>
                <a:cs typeface="Arial"/>
              </a:rPr>
              <a:t>KIT-Zentren</a:t>
            </a:r>
            <a:endParaRPr sz="1333" dirty="0">
              <a:latin typeface="Arial"/>
              <a:cs typeface="Arial"/>
            </a:endParaRPr>
          </a:p>
        </p:txBody>
      </p:sp>
      <p:sp>
        <p:nvSpPr>
          <p:cNvPr id="49" name="object 51"/>
          <p:cNvSpPr txBox="1"/>
          <p:nvPr/>
        </p:nvSpPr>
        <p:spPr>
          <a:xfrm>
            <a:off x="621979" y="2931068"/>
            <a:ext cx="1815540" cy="697242"/>
          </a:xfrm>
          <a:prstGeom prst="rect">
            <a:avLst/>
          </a:prstGeom>
          <a:solidFill>
            <a:srgbClr val="B1DED6"/>
          </a:solidFill>
          <a:ln w="3175">
            <a:solidFill>
              <a:srgbClr val="231F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66" dirty="0">
              <a:latin typeface="Times New Roman"/>
              <a:cs typeface="Times New Roman"/>
            </a:endParaRPr>
          </a:p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sz="1066" b="1" spc="13" dirty="0">
                <a:solidFill>
                  <a:srgbClr val="231F20"/>
                </a:solidFill>
                <a:latin typeface="Arial"/>
                <a:cs typeface="Arial"/>
              </a:rPr>
              <a:t>20 </a:t>
            </a:r>
            <a:r>
              <a:rPr sz="1066" b="1" spc="27" dirty="0">
                <a:solidFill>
                  <a:srgbClr val="231F20"/>
                </a:solidFill>
                <a:latin typeface="Arial"/>
                <a:cs typeface="Arial"/>
              </a:rPr>
              <a:t>Institute/</a:t>
            </a:r>
            <a:r>
              <a:rPr sz="1066" b="1" spc="-18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spc="13" dirty="0" err="1">
                <a:solidFill>
                  <a:srgbClr val="231F20"/>
                </a:solidFill>
                <a:latin typeface="Arial"/>
                <a:cs typeface="Arial"/>
              </a:rPr>
              <a:t>Einrichtungen</a:t>
            </a:r>
            <a:endParaRPr lang="de-DE" sz="1066" spc="13" dirty="0">
              <a:solidFill>
                <a:srgbClr val="231F2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endParaRPr sz="1066" dirty="0">
              <a:latin typeface="Arial"/>
              <a:cs typeface="Arial"/>
            </a:endParaRPr>
          </a:p>
        </p:txBody>
      </p:sp>
      <p:sp>
        <p:nvSpPr>
          <p:cNvPr id="50" name="object 52"/>
          <p:cNvSpPr txBox="1"/>
          <p:nvPr/>
        </p:nvSpPr>
        <p:spPr>
          <a:xfrm>
            <a:off x="2651651" y="4671848"/>
            <a:ext cx="1802110" cy="1640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algn="ctr"/>
            <a:r>
              <a:rPr lang="de-DE" sz="1066" b="1" spc="2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66" b="1" spc="-8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spc="13" dirty="0">
                <a:solidFill>
                  <a:srgbClr val="231F20"/>
                </a:solidFill>
                <a:latin typeface="Arial"/>
                <a:cs typeface="Arial"/>
              </a:rPr>
              <a:t>Helmholtz-</a:t>
            </a:r>
            <a:r>
              <a:rPr sz="1066" b="1" spc="13" dirty="0" err="1">
                <a:solidFill>
                  <a:srgbClr val="231F20"/>
                </a:solidFill>
                <a:latin typeface="Arial"/>
                <a:cs typeface="Arial"/>
              </a:rPr>
              <a:t>Programme</a:t>
            </a:r>
            <a:endParaRPr sz="1066" dirty="0">
              <a:latin typeface="Arial"/>
              <a:cs typeface="Arial"/>
            </a:endParaRPr>
          </a:p>
        </p:txBody>
      </p:sp>
      <p:sp>
        <p:nvSpPr>
          <p:cNvPr id="51" name="object 53"/>
          <p:cNvSpPr txBox="1"/>
          <p:nvPr/>
        </p:nvSpPr>
        <p:spPr>
          <a:xfrm>
            <a:off x="2966010" y="3984324"/>
            <a:ext cx="1119794" cy="1640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sz="1066" b="1" spc="20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sz="1066" b="1" spc="-11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spc="13" dirty="0">
                <a:solidFill>
                  <a:srgbClr val="231F20"/>
                </a:solidFill>
                <a:latin typeface="Arial"/>
                <a:cs typeface="Arial"/>
              </a:rPr>
              <a:t>KIT-Fakultäten</a:t>
            </a:r>
            <a:endParaRPr sz="1066" dirty="0">
              <a:latin typeface="Arial"/>
              <a:cs typeface="Arial"/>
            </a:endParaRPr>
          </a:p>
        </p:txBody>
      </p:sp>
      <p:sp>
        <p:nvSpPr>
          <p:cNvPr id="52" name="object 54"/>
          <p:cNvSpPr txBox="1"/>
          <p:nvPr/>
        </p:nvSpPr>
        <p:spPr>
          <a:xfrm>
            <a:off x="2635035" y="2932354"/>
            <a:ext cx="1819772" cy="697242"/>
          </a:xfrm>
          <a:prstGeom prst="rect">
            <a:avLst/>
          </a:prstGeom>
          <a:solidFill>
            <a:srgbClr val="B1DED6"/>
          </a:solidFill>
          <a:ln w="3175">
            <a:solidFill>
              <a:srgbClr val="231F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66" dirty="0">
              <a:latin typeface="Times New Roman"/>
              <a:cs typeface="Times New Roman"/>
            </a:endParaRPr>
          </a:p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sz="1066" b="1" spc="-7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lang="de-DE" sz="1066" b="1" spc="-7" dirty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r>
              <a:rPr sz="1066" b="1" spc="-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spc="20" dirty="0">
                <a:solidFill>
                  <a:srgbClr val="231F20"/>
                </a:solidFill>
                <a:latin typeface="Arial"/>
                <a:cs typeface="Arial"/>
              </a:rPr>
              <a:t>Institute/</a:t>
            </a:r>
            <a:r>
              <a:rPr sz="1066" b="1" spc="-20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spc="13" dirty="0" err="1">
                <a:solidFill>
                  <a:srgbClr val="231F20"/>
                </a:solidFill>
                <a:latin typeface="Arial"/>
                <a:cs typeface="Arial"/>
              </a:rPr>
              <a:t>Einrichtungen</a:t>
            </a:r>
            <a:endParaRPr lang="de-DE" sz="1066" spc="13" dirty="0">
              <a:solidFill>
                <a:srgbClr val="231F2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endParaRPr sz="1066" dirty="0">
              <a:latin typeface="Arial"/>
              <a:cs typeface="Arial"/>
            </a:endParaRPr>
          </a:p>
        </p:txBody>
      </p:sp>
      <p:sp>
        <p:nvSpPr>
          <p:cNvPr id="53" name="object 55"/>
          <p:cNvSpPr txBox="1"/>
          <p:nvPr/>
        </p:nvSpPr>
        <p:spPr>
          <a:xfrm>
            <a:off x="4681243" y="4678113"/>
            <a:ext cx="1799519" cy="1640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algn="ctr"/>
            <a:r>
              <a:rPr sz="1066" b="1" spc="20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sz="1066" b="1" spc="-8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spc="13" dirty="0">
                <a:solidFill>
                  <a:srgbClr val="231F20"/>
                </a:solidFill>
                <a:latin typeface="Arial"/>
                <a:cs typeface="Arial"/>
              </a:rPr>
              <a:t>Helmholtz-</a:t>
            </a:r>
            <a:r>
              <a:rPr sz="1066" b="1" spc="13" dirty="0" err="1">
                <a:solidFill>
                  <a:srgbClr val="231F20"/>
                </a:solidFill>
                <a:latin typeface="Arial"/>
                <a:cs typeface="Arial"/>
              </a:rPr>
              <a:t>Programme</a:t>
            </a:r>
            <a:endParaRPr sz="1066" dirty="0">
              <a:latin typeface="Arial"/>
              <a:cs typeface="Arial"/>
            </a:endParaRPr>
          </a:p>
        </p:txBody>
      </p:sp>
      <p:sp>
        <p:nvSpPr>
          <p:cNvPr id="54" name="object 56"/>
          <p:cNvSpPr txBox="1"/>
          <p:nvPr/>
        </p:nvSpPr>
        <p:spPr>
          <a:xfrm>
            <a:off x="4988155" y="4001195"/>
            <a:ext cx="1119794" cy="1640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sz="1066" b="1" spc="2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66" b="1" spc="-11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spc="13" dirty="0">
                <a:solidFill>
                  <a:srgbClr val="231F20"/>
                </a:solidFill>
                <a:latin typeface="Arial"/>
                <a:cs typeface="Arial"/>
              </a:rPr>
              <a:t>KIT-Fakultäten</a:t>
            </a:r>
            <a:endParaRPr sz="1066" dirty="0">
              <a:latin typeface="Arial"/>
              <a:cs typeface="Arial"/>
            </a:endParaRPr>
          </a:p>
        </p:txBody>
      </p:sp>
      <p:sp>
        <p:nvSpPr>
          <p:cNvPr id="55" name="object 57"/>
          <p:cNvSpPr txBox="1"/>
          <p:nvPr/>
        </p:nvSpPr>
        <p:spPr>
          <a:xfrm>
            <a:off x="4647314" y="2937703"/>
            <a:ext cx="1819772" cy="697242"/>
          </a:xfrm>
          <a:prstGeom prst="rect">
            <a:avLst/>
          </a:prstGeom>
          <a:solidFill>
            <a:srgbClr val="B1DED6"/>
          </a:solidFill>
          <a:ln w="3175">
            <a:solidFill>
              <a:srgbClr val="231F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66" dirty="0">
              <a:latin typeface="Times New Roman"/>
              <a:cs typeface="Times New Roman"/>
            </a:endParaRPr>
          </a:p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sz="1066" b="1" spc="-7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lang="de-DE" sz="1066" b="1" spc="-7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66" b="1" spc="-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spc="7" dirty="0">
                <a:solidFill>
                  <a:srgbClr val="231F20"/>
                </a:solidFill>
                <a:latin typeface="Arial"/>
                <a:cs typeface="Arial"/>
              </a:rPr>
              <a:t>Institute</a:t>
            </a:r>
            <a:r>
              <a:rPr sz="1066" b="1" spc="-1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spc="7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66" b="1" spc="-1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spc="13" dirty="0" err="1">
                <a:solidFill>
                  <a:srgbClr val="231F20"/>
                </a:solidFill>
                <a:latin typeface="Arial"/>
                <a:cs typeface="Arial"/>
              </a:rPr>
              <a:t>Einrichtungen</a:t>
            </a:r>
            <a:endParaRPr lang="de-DE" sz="1066" spc="13" dirty="0">
              <a:solidFill>
                <a:srgbClr val="231F20"/>
              </a:solidFill>
              <a:latin typeface="Arial"/>
              <a:cs typeface="Arial"/>
            </a:endParaRPr>
          </a:p>
          <a:p>
            <a:pPr marL="76175">
              <a:spcBef>
                <a:spcPts val="7"/>
              </a:spcBef>
            </a:pPr>
            <a:endParaRPr sz="1066" dirty="0">
              <a:latin typeface="Arial"/>
              <a:cs typeface="Arial"/>
            </a:endParaRPr>
          </a:p>
        </p:txBody>
      </p:sp>
      <p:sp>
        <p:nvSpPr>
          <p:cNvPr id="56" name="object 58"/>
          <p:cNvSpPr txBox="1"/>
          <p:nvPr/>
        </p:nvSpPr>
        <p:spPr>
          <a:xfrm>
            <a:off x="6664096" y="4685513"/>
            <a:ext cx="1823219" cy="1640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algn="ctr"/>
            <a:r>
              <a:rPr lang="de-DE" sz="1066" b="1" spc="2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066" b="1" spc="-8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spc="13" dirty="0">
                <a:solidFill>
                  <a:srgbClr val="231F20"/>
                </a:solidFill>
                <a:latin typeface="Arial"/>
                <a:cs typeface="Arial"/>
              </a:rPr>
              <a:t>Helmholtz-</a:t>
            </a:r>
            <a:r>
              <a:rPr sz="1066" b="1" spc="13" dirty="0" err="1">
                <a:solidFill>
                  <a:srgbClr val="231F20"/>
                </a:solidFill>
                <a:latin typeface="Arial"/>
                <a:cs typeface="Arial"/>
              </a:rPr>
              <a:t>Programm</a:t>
            </a:r>
            <a:endParaRPr sz="1066" dirty="0">
              <a:latin typeface="Arial"/>
              <a:cs typeface="Arial"/>
            </a:endParaRPr>
          </a:p>
        </p:txBody>
      </p:sp>
      <p:sp>
        <p:nvSpPr>
          <p:cNvPr id="57" name="object 59"/>
          <p:cNvSpPr txBox="1"/>
          <p:nvPr/>
        </p:nvSpPr>
        <p:spPr>
          <a:xfrm>
            <a:off x="7010299" y="3997989"/>
            <a:ext cx="1119794" cy="1640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sz="1066" b="1" spc="2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66" b="1" spc="-11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spc="13" dirty="0">
                <a:solidFill>
                  <a:srgbClr val="231F20"/>
                </a:solidFill>
                <a:latin typeface="Arial"/>
                <a:cs typeface="Arial"/>
              </a:rPr>
              <a:t>KIT-Fakultäten</a:t>
            </a:r>
            <a:endParaRPr sz="1066">
              <a:latin typeface="Arial"/>
              <a:cs typeface="Arial"/>
            </a:endParaRPr>
          </a:p>
        </p:txBody>
      </p:sp>
      <p:sp>
        <p:nvSpPr>
          <p:cNvPr id="58" name="object 60"/>
          <p:cNvSpPr txBox="1"/>
          <p:nvPr/>
        </p:nvSpPr>
        <p:spPr>
          <a:xfrm>
            <a:off x="6675622" y="2932354"/>
            <a:ext cx="1819772" cy="697242"/>
          </a:xfrm>
          <a:prstGeom prst="rect">
            <a:avLst/>
          </a:prstGeom>
          <a:solidFill>
            <a:srgbClr val="B1DED6"/>
          </a:solidFill>
          <a:ln w="3175">
            <a:solidFill>
              <a:srgbClr val="231F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66" dirty="0">
              <a:latin typeface="Times New Roman"/>
              <a:cs typeface="Times New Roman"/>
            </a:endParaRPr>
          </a:p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sz="1066" b="1" spc="13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lang="de-DE" sz="1066" b="1" spc="13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066" b="1" spc="1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spc="27" dirty="0">
                <a:solidFill>
                  <a:srgbClr val="231F20"/>
                </a:solidFill>
                <a:latin typeface="Arial"/>
                <a:cs typeface="Arial"/>
              </a:rPr>
              <a:t>Institute/</a:t>
            </a:r>
            <a:r>
              <a:rPr sz="1066" b="1" spc="-18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spc="13" dirty="0" err="1">
                <a:solidFill>
                  <a:srgbClr val="231F20"/>
                </a:solidFill>
                <a:latin typeface="Arial"/>
                <a:cs typeface="Arial"/>
              </a:rPr>
              <a:t>Einrichtungen</a:t>
            </a:r>
            <a:endParaRPr lang="de-DE" sz="1066" spc="13" dirty="0">
              <a:solidFill>
                <a:srgbClr val="231F2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endParaRPr sz="1066" dirty="0">
              <a:latin typeface="Arial"/>
              <a:cs typeface="Arial"/>
            </a:endParaRPr>
          </a:p>
        </p:txBody>
      </p:sp>
      <p:sp>
        <p:nvSpPr>
          <p:cNvPr id="59" name="object 61"/>
          <p:cNvSpPr txBox="1"/>
          <p:nvPr/>
        </p:nvSpPr>
        <p:spPr>
          <a:xfrm>
            <a:off x="8682535" y="4589799"/>
            <a:ext cx="1832546" cy="3280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algn="ctr"/>
            <a:r>
              <a:rPr lang="de-DE" sz="1066" b="1" spc="20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sz="1066" b="1" spc="-8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spc="13" dirty="0">
                <a:solidFill>
                  <a:srgbClr val="231F20"/>
                </a:solidFill>
                <a:latin typeface="Arial"/>
                <a:cs typeface="Arial"/>
              </a:rPr>
              <a:t>Helmholtz-</a:t>
            </a:r>
            <a:r>
              <a:rPr sz="1066" b="1" spc="13" dirty="0" err="1">
                <a:solidFill>
                  <a:srgbClr val="231F20"/>
                </a:solidFill>
                <a:latin typeface="Arial"/>
                <a:cs typeface="Arial"/>
              </a:rPr>
              <a:t>Programme</a:t>
            </a:r>
            <a:br>
              <a:rPr lang="de-DE" sz="1066" dirty="0">
                <a:latin typeface="Arial"/>
                <a:cs typeface="Arial"/>
              </a:rPr>
            </a:br>
            <a:r>
              <a:rPr lang="de-DE" sz="1066" dirty="0">
                <a:latin typeface="Arial"/>
                <a:cs typeface="Arial"/>
              </a:rPr>
              <a:t>1 Forschungsgroßgerät     </a:t>
            </a:r>
            <a:endParaRPr lang="de-DE" sz="1066" b="1" spc="13" dirty="0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60" name="object 62"/>
          <p:cNvSpPr txBox="1"/>
          <p:nvPr/>
        </p:nvSpPr>
        <p:spPr>
          <a:xfrm>
            <a:off x="9032443" y="3984324"/>
            <a:ext cx="1119794" cy="1640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sz="1066" b="1" spc="2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66" b="1" spc="-11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spc="13" dirty="0">
                <a:solidFill>
                  <a:srgbClr val="231F20"/>
                </a:solidFill>
                <a:latin typeface="Arial"/>
                <a:cs typeface="Arial"/>
              </a:rPr>
              <a:t>KIT-Fakultäten</a:t>
            </a:r>
            <a:endParaRPr sz="1066" dirty="0">
              <a:latin typeface="Arial"/>
              <a:cs typeface="Arial"/>
            </a:endParaRPr>
          </a:p>
        </p:txBody>
      </p:sp>
      <p:sp>
        <p:nvSpPr>
          <p:cNvPr id="61" name="object 63"/>
          <p:cNvSpPr txBox="1"/>
          <p:nvPr/>
        </p:nvSpPr>
        <p:spPr>
          <a:xfrm>
            <a:off x="8682535" y="2937703"/>
            <a:ext cx="1836700" cy="697242"/>
          </a:xfrm>
          <a:prstGeom prst="rect">
            <a:avLst/>
          </a:prstGeom>
          <a:solidFill>
            <a:srgbClr val="B1DED6"/>
          </a:solidFill>
          <a:ln w="3175">
            <a:solidFill>
              <a:srgbClr val="231F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1599"/>
              </a:spcBef>
            </a:pPr>
            <a:endParaRPr lang="de-DE" sz="1066" dirty="0">
              <a:latin typeface="Times New Roman"/>
              <a:cs typeface="Times New Roman"/>
            </a:endParaRPr>
          </a:p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sz="1066" b="1" spc="-7" dirty="0">
                <a:solidFill>
                  <a:srgbClr val="231F20"/>
                </a:solidFill>
                <a:latin typeface="Arial"/>
                <a:cs typeface="Arial"/>
              </a:rPr>
              <a:t>21</a:t>
            </a:r>
            <a:r>
              <a:rPr sz="1066" b="1" spc="-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sz="1066" b="1" spc="-27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066" b="1" spc="7" dirty="0" err="1">
                <a:solidFill>
                  <a:srgbClr val="231F20"/>
                </a:solidFill>
                <a:latin typeface="Arial"/>
                <a:cs typeface="Arial"/>
              </a:rPr>
              <a:t>nstitute</a:t>
            </a:r>
            <a:r>
              <a:rPr sz="1066" b="1" spc="-1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spc="7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66" b="1" spc="-1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dirty="0" err="1">
                <a:solidFill>
                  <a:srgbClr val="231F20"/>
                </a:solidFill>
                <a:latin typeface="Arial"/>
                <a:cs typeface="Arial"/>
              </a:rPr>
              <a:t>Einrichtungen</a:t>
            </a:r>
            <a:endParaRPr lang="de-DE" sz="1066" dirty="0">
              <a:solidFill>
                <a:srgbClr val="231F20"/>
              </a:solidFill>
              <a:latin typeface="Arial"/>
              <a:cs typeface="Arial"/>
            </a:endParaRPr>
          </a:p>
          <a:p>
            <a:pPr marL="96489"/>
            <a:endParaRPr sz="1066" dirty="0">
              <a:latin typeface="Arial"/>
              <a:cs typeface="Arial"/>
            </a:endParaRPr>
          </a:p>
        </p:txBody>
      </p:sp>
      <p:sp>
        <p:nvSpPr>
          <p:cNvPr id="62" name="object 56"/>
          <p:cNvSpPr txBox="1"/>
          <p:nvPr/>
        </p:nvSpPr>
        <p:spPr>
          <a:xfrm>
            <a:off x="992445" y="3979532"/>
            <a:ext cx="1119794" cy="1640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sz="1066" b="1" spc="2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66" b="1" spc="-11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spc="13" dirty="0">
                <a:solidFill>
                  <a:srgbClr val="231F20"/>
                </a:solidFill>
                <a:latin typeface="Arial"/>
                <a:cs typeface="Arial"/>
              </a:rPr>
              <a:t>KIT-Fakultäten</a:t>
            </a:r>
            <a:endParaRPr sz="1066" dirty="0">
              <a:latin typeface="Arial"/>
              <a:cs typeface="Arial"/>
            </a:endParaRPr>
          </a:p>
        </p:txBody>
      </p:sp>
      <p:sp>
        <p:nvSpPr>
          <p:cNvPr id="63" name="object 52"/>
          <p:cNvSpPr txBox="1"/>
          <p:nvPr/>
        </p:nvSpPr>
        <p:spPr>
          <a:xfrm>
            <a:off x="624781" y="4675168"/>
            <a:ext cx="1811453" cy="1640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 algn="ctr"/>
            <a:r>
              <a:rPr lang="de-DE" sz="1066" b="1" spc="2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66" b="1" spc="-8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66" b="1" spc="13" dirty="0">
                <a:solidFill>
                  <a:srgbClr val="231F20"/>
                </a:solidFill>
                <a:latin typeface="Arial"/>
                <a:cs typeface="Arial"/>
              </a:rPr>
              <a:t>Helmholtz-</a:t>
            </a:r>
            <a:r>
              <a:rPr sz="1066" b="1" spc="13" dirty="0" err="1">
                <a:solidFill>
                  <a:srgbClr val="231F20"/>
                </a:solidFill>
                <a:latin typeface="Arial"/>
                <a:cs typeface="Arial"/>
              </a:rPr>
              <a:t>Programm</a:t>
            </a:r>
            <a:r>
              <a:rPr lang="de-DE" sz="1066" b="1" spc="13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endParaRPr sz="1066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3464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fik 45">
            <a:extLst>
              <a:ext uri="{FF2B5EF4-FFF2-40B4-BE49-F238E27FC236}">
                <a16:creationId xmlns:a16="http://schemas.microsoft.com/office/drawing/2014/main" id="{AFB1CA51-BC3F-48F4-A597-FDD9E6CF02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4770" y="4900428"/>
            <a:ext cx="2207319" cy="803240"/>
          </a:xfrm>
          <a:prstGeom prst="rect">
            <a:avLst/>
          </a:prstGeom>
        </p:spPr>
      </p:pic>
      <p:sp>
        <p:nvSpPr>
          <p:cNvPr id="55" name="Rechteck 54">
            <a:extLst>
              <a:ext uri="{FF2B5EF4-FFF2-40B4-BE49-F238E27FC236}">
                <a16:creationId xmlns:a16="http://schemas.microsoft.com/office/drawing/2014/main" id="{2A7E3E89-1720-433F-8F97-46B72250950B}"/>
              </a:ext>
            </a:extLst>
          </p:cNvPr>
          <p:cNvSpPr/>
          <p:nvPr/>
        </p:nvSpPr>
        <p:spPr>
          <a:xfrm>
            <a:off x="3864769" y="5703668"/>
            <a:ext cx="2207319" cy="540000"/>
          </a:xfrm>
          <a:prstGeom prst="rect">
            <a:avLst/>
          </a:prstGeom>
          <a:solidFill>
            <a:srgbClr val="B3C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 dirty="0"/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FE66B33E-9A42-4690-997D-4FC6125BAF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3410" y="4900428"/>
            <a:ext cx="2207319" cy="803240"/>
          </a:xfrm>
          <a:prstGeom prst="rect">
            <a:avLst/>
          </a:prstGeom>
        </p:spPr>
      </p:pic>
      <p:sp>
        <p:nvSpPr>
          <p:cNvPr id="54" name="Rechteck 53">
            <a:extLst>
              <a:ext uri="{FF2B5EF4-FFF2-40B4-BE49-F238E27FC236}">
                <a16:creationId xmlns:a16="http://schemas.microsoft.com/office/drawing/2014/main" id="{F49FE5E7-1E0B-41C1-818C-339B8CE2E4CF}"/>
              </a:ext>
            </a:extLst>
          </p:cNvPr>
          <p:cNvSpPr/>
          <p:nvPr/>
        </p:nvSpPr>
        <p:spPr>
          <a:xfrm>
            <a:off x="6213408" y="5703668"/>
            <a:ext cx="2207319" cy="540000"/>
          </a:xfrm>
          <a:prstGeom prst="rect">
            <a:avLst/>
          </a:prstGeom>
          <a:solidFill>
            <a:srgbClr val="B3C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 dirty="0"/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F931A457-B301-4271-B7B3-5AFB2C873795}"/>
              </a:ext>
            </a:extLst>
          </p:cNvPr>
          <p:cNvSpPr/>
          <p:nvPr/>
        </p:nvSpPr>
        <p:spPr>
          <a:xfrm>
            <a:off x="6213408" y="5671657"/>
            <a:ext cx="2232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28" algn="ctr"/>
            <a:r>
              <a:rPr lang="de-DE" sz="1300" b="1" dirty="0">
                <a:cs typeface="Arial"/>
              </a:rPr>
              <a:t>Information · Systeme · </a:t>
            </a:r>
            <a:br>
              <a:rPr lang="de-DE" sz="1300" b="1" dirty="0">
                <a:cs typeface="Arial"/>
              </a:rPr>
            </a:br>
            <a:r>
              <a:rPr lang="de-DE" sz="1300" b="1" spc="-20" dirty="0">
                <a:cs typeface="Arial"/>
              </a:rPr>
              <a:t>Technologien</a:t>
            </a:r>
            <a:endParaRPr lang="de-DE" sz="1300" dirty="0">
              <a:cs typeface="Arial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899017" y="5671657"/>
            <a:ext cx="2232000" cy="4924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de-DE" sz="1300" b="1" dirty="0"/>
              <a:t>Elementarteilchen-</a:t>
            </a:r>
          </a:p>
          <a:p>
            <a:pPr algn="ctr"/>
            <a:r>
              <a:rPr lang="de-DE" sz="1300" b="1" dirty="0"/>
              <a:t>und Astroteilchenphysik</a:t>
            </a: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5C98950E-C41B-4258-8E4D-9468576531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7070" y="3381813"/>
            <a:ext cx="2207319" cy="799484"/>
          </a:xfrm>
          <a:prstGeom prst="rect">
            <a:avLst/>
          </a:prstGeom>
        </p:spPr>
      </p:pic>
      <p:sp>
        <p:nvSpPr>
          <p:cNvPr id="53" name="Rechteck 52">
            <a:extLst>
              <a:ext uri="{FF2B5EF4-FFF2-40B4-BE49-F238E27FC236}">
                <a16:creationId xmlns:a16="http://schemas.microsoft.com/office/drawing/2014/main" id="{2E94A84F-E013-42E1-8B2A-F408E9EBA077}"/>
              </a:ext>
            </a:extLst>
          </p:cNvPr>
          <p:cNvSpPr/>
          <p:nvPr/>
        </p:nvSpPr>
        <p:spPr>
          <a:xfrm>
            <a:off x="7314071" y="4165603"/>
            <a:ext cx="2207319" cy="576000"/>
          </a:xfrm>
          <a:prstGeom prst="rect">
            <a:avLst/>
          </a:prstGeom>
          <a:solidFill>
            <a:srgbClr val="B3C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 dirty="0"/>
          </a:p>
        </p:txBody>
      </p:sp>
      <p:sp>
        <p:nvSpPr>
          <p:cNvPr id="12" name="Textfeld 11"/>
          <p:cNvSpPr txBox="1"/>
          <p:nvPr/>
        </p:nvSpPr>
        <p:spPr>
          <a:xfrm>
            <a:off x="7230379" y="4165603"/>
            <a:ext cx="2404877" cy="646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1300" b="1" dirty="0"/>
              <a:t>Mathematik in den Natur-, Ingenieur- und Wirtschaftswissenschaften 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5B21-B324-434D-ABB6-684CB6180B3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8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89313"/>
          </a:xfrm>
        </p:spPr>
        <p:txBody>
          <a:bodyPr/>
          <a:lstStyle/>
          <a:p>
            <a:r>
              <a:rPr lang="de-DE" spc="-7" dirty="0"/>
              <a:t>Forschungsprofil des KIT</a:t>
            </a:r>
            <a:endParaRPr lang="de-DE" dirty="0"/>
          </a:p>
        </p:txBody>
      </p:sp>
      <p:sp>
        <p:nvSpPr>
          <p:cNvPr id="7" name="object 11"/>
          <p:cNvSpPr txBox="1"/>
          <p:nvPr/>
        </p:nvSpPr>
        <p:spPr>
          <a:xfrm>
            <a:off x="4097156" y="3028918"/>
            <a:ext cx="4236895" cy="287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lang="de-DE" sz="1866" dirty="0">
                <a:solidFill>
                  <a:srgbClr val="231F20"/>
                </a:solidFill>
                <a:latin typeface="Arial"/>
                <a:cs typeface="Arial"/>
              </a:rPr>
              <a:t>Neun</a:t>
            </a:r>
            <a:r>
              <a:rPr sz="186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66" spc="-7" dirty="0">
                <a:solidFill>
                  <a:srgbClr val="231F20"/>
                </a:solidFill>
                <a:latin typeface="Arial"/>
                <a:cs typeface="Arial"/>
              </a:rPr>
              <a:t>interdisziplinäre</a:t>
            </a:r>
            <a:r>
              <a:rPr sz="1866" spc="-11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66" b="1" spc="-13" dirty="0">
                <a:solidFill>
                  <a:srgbClr val="231F20"/>
                </a:solidFill>
                <a:latin typeface="Arial"/>
                <a:cs typeface="Arial"/>
              </a:rPr>
              <a:t>KIT-Zentren</a:t>
            </a:r>
            <a:endParaRPr sz="1866" dirty="0">
              <a:latin typeface="Arial"/>
              <a:cs typeface="Arial"/>
            </a:endParaRPr>
          </a:p>
        </p:txBody>
      </p:sp>
      <p:sp>
        <p:nvSpPr>
          <p:cNvPr id="8" name="object 10"/>
          <p:cNvSpPr txBox="1"/>
          <p:nvPr/>
        </p:nvSpPr>
        <p:spPr>
          <a:xfrm>
            <a:off x="4097156" y="1379194"/>
            <a:ext cx="4354756" cy="287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sz="1866" dirty="0">
                <a:solidFill>
                  <a:srgbClr val="231F20"/>
                </a:solidFill>
                <a:latin typeface="Arial"/>
                <a:cs typeface="Arial"/>
              </a:rPr>
              <a:t>Fünf </a:t>
            </a:r>
            <a:r>
              <a:rPr sz="1866" spc="-7" dirty="0">
                <a:solidFill>
                  <a:srgbClr val="231F20"/>
                </a:solidFill>
                <a:latin typeface="Arial"/>
                <a:cs typeface="Arial"/>
              </a:rPr>
              <a:t>disziplinär orientierte</a:t>
            </a:r>
            <a:r>
              <a:rPr sz="1866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66" b="1" spc="-7" dirty="0">
                <a:solidFill>
                  <a:srgbClr val="231F20"/>
                </a:solidFill>
                <a:latin typeface="Arial"/>
                <a:cs typeface="Arial"/>
              </a:rPr>
              <a:t>Bereiche</a:t>
            </a:r>
            <a:endParaRPr sz="1866" dirty="0">
              <a:latin typeface="Arial"/>
              <a:cs typeface="Arial"/>
            </a:endParaRPr>
          </a:p>
        </p:txBody>
      </p: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E1A6DA89-01DE-4C22-94CC-000D250F4F61}"/>
              </a:ext>
            </a:extLst>
          </p:cNvPr>
          <p:cNvGrpSpPr/>
          <p:nvPr/>
        </p:nvGrpSpPr>
        <p:grpSpPr>
          <a:xfrm>
            <a:off x="529719" y="1708171"/>
            <a:ext cx="11284694" cy="1086845"/>
            <a:chOff x="396000" y="1281524"/>
            <a:chExt cx="8466133" cy="815385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26296D08-B250-4D34-BA22-893F4F2A38DB}"/>
                </a:ext>
              </a:extLst>
            </p:cNvPr>
            <p:cNvGrpSpPr/>
            <p:nvPr/>
          </p:nvGrpSpPr>
          <p:grpSpPr>
            <a:xfrm>
              <a:off x="396000" y="1281524"/>
              <a:ext cx="1640509" cy="815385"/>
              <a:chOff x="215999" y="1207378"/>
              <a:chExt cx="1640509" cy="815385"/>
            </a:xfrm>
          </p:grpSpPr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42436ECD-219D-440C-B3AC-676D317A117B}"/>
                  </a:ext>
                </a:extLst>
              </p:cNvPr>
              <p:cNvSpPr/>
              <p:nvPr/>
            </p:nvSpPr>
            <p:spPr>
              <a:xfrm>
                <a:off x="215999" y="1207378"/>
                <a:ext cx="1640509" cy="815385"/>
              </a:xfrm>
              <a:prstGeom prst="rect">
                <a:avLst/>
              </a:prstGeom>
              <a:solidFill>
                <a:srgbClr val="DBF0ED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199"/>
              </a:p>
            </p:txBody>
          </p:sp>
          <p:sp>
            <p:nvSpPr>
              <p:cNvPr id="17" name="Textfeld 16"/>
              <p:cNvSpPr txBox="1"/>
              <p:nvPr/>
            </p:nvSpPr>
            <p:spPr>
              <a:xfrm>
                <a:off x="271173" y="1230349"/>
                <a:ext cx="1530160" cy="746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66" b="1" dirty="0"/>
                  <a:t>Bereich I</a:t>
                </a:r>
              </a:p>
              <a:p>
                <a:pPr algn="ctr"/>
                <a:r>
                  <a:rPr lang="de-DE" sz="1466" b="1" dirty="0"/>
                  <a:t>Biologie,</a:t>
                </a:r>
              </a:p>
              <a:p>
                <a:pPr algn="ctr"/>
                <a:r>
                  <a:rPr lang="de-DE" sz="1466" b="1" dirty="0"/>
                  <a:t>Chemie und</a:t>
                </a:r>
              </a:p>
              <a:p>
                <a:pPr algn="ctr"/>
                <a:r>
                  <a:rPr lang="de-DE" sz="1466" b="1" dirty="0"/>
                  <a:t>Verfahrenstechnik</a:t>
                </a:r>
              </a:p>
            </p:txBody>
          </p:sp>
        </p:grp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BB08FE47-2901-4CCB-855D-118FE3E4E839}"/>
                </a:ext>
              </a:extLst>
            </p:cNvPr>
            <p:cNvGrpSpPr/>
            <p:nvPr/>
          </p:nvGrpSpPr>
          <p:grpSpPr>
            <a:xfrm>
              <a:off x="2102406" y="1281524"/>
              <a:ext cx="1640509" cy="815385"/>
              <a:chOff x="215998" y="2116250"/>
              <a:chExt cx="1640509" cy="815385"/>
            </a:xfrm>
          </p:grpSpPr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E6D90A9E-9E8A-4769-80FB-492CAFC0D71D}"/>
                  </a:ext>
                </a:extLst>
              </p:cNvPr>
              <p:cNvSpPr/>
              <p:nvPr/>
            </p:nvSpPr>
            <p:spPr>
              <a:xfrm>
                <a:off x="215998" y="2116250"/>
                <a:ext cx="1640509" cy="815385"/>
              </a:xfrm>
              <a:prstGeom prst="rect">
                <a:avLst/>
              </a:prstGeom>
              <a:solidFill>
                <a:srgbClr val="DBF0ED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199"/>
              </a:p>
            </p:txBody>
          </p:sp>
          <p:sp>
            <p:nvSpPr>
              <p:cNvPr id="18" name="Textfeld 17"/>
              <p:cNvSpPr txBox="1"/>
              <p:nvPr/>
            </p:nvSpPr>
            <p:spPr>
              <a:xfrm>
                <a:off x="326348" y="2156335"/>
                <a:ext cx="1328641" cy="746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66" b="1" dirty="0"/>
                  <a:t>Bereich II</a:t>
                </a:r>
              </a:p>
              <a:p>
                <a:pPr algn="ctr"/>
                <a:r>
                  <a:rPr lang="de-DE" sz="1466" b="1" dirty="0"/>
                  <a:t>Informatik,</a:t>
                </a:r>
              </a:p>
              <a:p>
                <a:pPr algn="ctr"/>
                <a:r>
                  <a:rPr lang="de-DE" sz="1466" b="1" dirty="0"/>
                  <a:t>Wirtschaft und Gesellschaft</a:t>
                </a:r>
              </a:p>
            </p:txBody>
          </p:sp>
        </p:grp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B3B0A8C4-FFBF-4000-B108-3A1B89615E8C}"/>
                </a:ext>
              </a:extLst>
            </p:cNvPr>
            <p:cNvGrpSpPr/>
            <p:nvPr/>
          </p:nvGrpSpPr>
          <p:grpSpPr>
            <a:xfrm>
              <a:off x="3808812" y="1281524"/>
              <a:ext cx="1640509" cy="815385"/>
              <a:chOff x="215997" y="3069669"/>
              <a:chExt cx="1640509" cy="815385"/>
            </a:xfrm>
          </p:grpSpPr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A4E4AEE4-6B27-47AB-B5DD-E556EFECEF2D}"/>
                  </a:ext>
                </a:extLst>
              </p:cNvPr>
              <p:cNvSpPr/>
              <p:nvPr/>
            </p:nvSpPr>
            <p:spPr>
              <a:xfrm>
                <a:off x="215997" y="3069669"/>
                <a:ext cx="1640509" cy="815385"/>
              </a:xfrm>
              <a:prstGeom prst="rect">
                <a:avLst/>
              </a:prstGeom>
              <a:solidFill>
                <a:srgbClr val="DBF0ED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199"/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326347" y="3115613"/>
                <a:ext cx="1328641" cy="746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66" b="1" dirty="0"/>
                  <a:t>Bereich III</a:t>
                </a:r>
              </a:p>
              <a:p>
                <a:pPr algn="ctr"/>
                <a:r>
                  <a:rPr lang="de-DE" sz="1466" b="1" dirty="0"/>
                  <a:t>Maschinenbau</a:t>
                </a:r>
              </a:p>
              <a:p>
                <a:pPr algn="ctr"/>
                <a:r>
                  <a:rPr lang="de-DE" sz="1466" b="1" dirty="0"/>
                  <a:t> und Elektrotechnik</a:t>
                </a: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6AC865F8-9EEE-4196-859A-02827D910E4A}"/>
                </a:ext>
              </a:extLst>
            </p:cNvPr>
            <p:cNvGrpSpPr/>
            <p:nvPr/>
          </p:nvGrpSpPr>
          <p:grpSpPr>
            <a:xfrm>
              <a:off x="5515218" y="1281524"/>
              <a:ext cx="1640509" cy="815385"/>
              <a:chOff x="379184" y="2365874"/>
              <a:chExt cx="1640509" cy="815385"/>
            </a:xfrm>
          </p:grpSpPr>
          <p:sp>
            <p:nvSpPr>
              <p:cNvPr id="28" name="Rechteck 27">
                <a:extLst>
                  <a:ext uri="{FF2B5EF4-FFF2-40B4-BE49-F238E27FC236}">
                    <a16:creationId xmlns:a16="http://schemas.microsoft.com/office/drawing/2014/main" id="{93D1749C-4A70-48AF-963D-1CB0EC08A527}"/>
                  </a:ext>
                </a:extLst>
              </p:cNvPr>
              <p:cNvSpPr/>
              <p:nvPr/>
            </p:nvSpPr>
            <p:spPr>
              <a:xfrm>
                <a:off x="379184" y="2365874"/>
                <a:ext cx="1640509" cy="815385"/>
              </a:xfrm>
              <a:prstGeom prst="rect">
                <a:avLst/>
              </a:prstGeom>
              <a:solidFill>
                <a:srgbClr val="DBF0ED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199"/>
              </a:p>
            </p:txBody>
          </p:sp>
          <p:sp>
            <p:nvSpPr>
              <p:cNvPr id="21" name="Textfeld 20"/>
              <p:cNvSpPr txBox="1"/>
              <p:nvPr/>
            </p:nvSpPr>
            <p:spPr>
              <a:xfrm>
                <a:off x="535117" y="2473484"/>
                <a:ext cx="1328641" cy="576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66" b="1" dirty="0"/>
                  <a:t>Bereich IV</a:t>
                </a:r>
              </a:p>
              <a:p>
                <a:pPr algn="ctr"/>
                <a:r>
                  <a:rPr lang="de-DE" sz="1466" b="1" dirty="0"/>
                  <a:t>Natürliche und gebaute Umwelt</a:t>
                </a:r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DBAC86E3-1161-474E-A66F-5863631C7D82}"/>
                </a:ext>
              </a:extLst>
            </p:cNvPr>
            <p:cNvGrpSpPr/>
            <p:nvPr/>
          </p:nvGrpSpPr>
          <p:grpSpPr>
            <a:xfrm>
              <a:off x="7221624" y="1281524"/>
              <a:ext cx="1640509" cy="815385"/>
              <a:chOff x="421576" y="3192779"/>
              <a:chExt cx="1640509" cy="815385"/>
            </a:xfrm>
          </p:grpSpPr>
          <p:sp>
            <p:nvSpPr>
              <p:cNvPr id="30" name="Rechteck 29">
                <a:extLst>
                  <a:ext uri="{FF2B5EF4-FFF2-40B4-BE49-F238E27FC236}">
                    <a16:creationId xmlns:a16="http://schemas.microsoft.com/office/drawing/2014/main" id="{3E1AD0DA-2F74-4732-86A5-90F6090E761A}"/>
                  </a:ext>
                </a:extLst>
              </p:cNvPr>
              <p:cNvSpPr/>
              <p:nvPr/>
            </p:nvSpPr>
            <p:spPr>
              <a:xfrm>
                <a:off x="421576" y="3192779"/>
                <a:ext cx="1640509" cy="815385"/>
              </a:xfrm>
              <a:prstGeom prst="rect">
                <a:avLst/>
              </a:prstGeom>
              <a:solidFill>
                <a:srgbClr val="DBF0ED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199"/>
              </a:p>
            </p:txBody>
          </p:sp>
          <p:sp>
            <p:nvSpPr>
              <p:cNvPr id="22" name="Textfeld 21"/>
              <p:cNvSpPr txBox="1"/>
              <p:nvPr/>
            </p:nvSpPr>
            <p:spPr>
              <a:xfrm>
                <a:off x="551933" y="3292835"/>
                <a:ext cx="1328641" cy="576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66" b="1" dirty="0"/>
                  <a:t>Bereich V</a:t>
                </a:r>
              </a:p>
              <a:p>
                <a:pPr algn="ctr"/>
                <a:r>
                  <a:rPr lang="de-DE" sz="1466" b="1" dirty="0"/>
                  <a:t>Physik und</a:t>
                </a:r>
              </a:p>
              <a:p>
                <a:pPr algn="ctr"/>
                <a:r>
                  <a:rPr lang="de-DE" sz="1466" b="1" dirty="0"/>
                  <a:t>Mathematik</a:t>
                </a:r>
              </a:p>
            </p:txBody>
          </p:sp>
        </p:grpSp>
      </p:grpSp>
      <p:pic>
        <p:nvPicPr>
          <p:cNvPr id="33" name="Grafik 32">
            <a:extLst>
              <a:ext uri="{FF2B5EF4-FFF2-40B4-BE49-F238E27FC236}">
                <a16:creationId xmlns:a16="http://schemas.microsoft.com/office/drawing/2014/main" id="{800745A0-E9EE-41CC-8D8F-9005D477CA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67" y="3378718"/>
            <a:ext cx="2229348" cy="811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98CD326-B506-43F1-BFC2-39D3A8E48A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2705" y="3380356"/>
            <a:ext cx="2224847" cy="809619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145C4E93-2C3A-4596-9C88-3F36EDEB37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7556" y="3382975"/>
            <a:ext cx="2217652" cy="807000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7D93FF07-32A7-4FC4-9859-CC6FE4AFEF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7094" y="3381813"/>
            <a:ext cx="2207319" cy="802178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DDBC5245-12E8-4DBA-BE6F-A1E66D060D7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2073" y="4903330"/>
            <a:ext cx="2227791" cy="809618"/>
          </a:xfrm>
          <a:prstGeom prst="rect">
            <a:avLst/>
          </a:prstGeom>
        </p:spPr>
      </p:pic>
      <p:sp>
        <p:nvSpPr>
          <p:cNvPr id="49" name="Rechteck 48">
            <a:extLst>
              <a:ext uri="{FF2B5EF4-FFF2-40B4-BE49-F238E27FC236}">
                <a16:creationId xmlns:a16="http://schemas.microsoft.com/office/drawing/2014/main" id="{C20AED10-EB68-498E-B6D7-88E3054CBFA3}"/>
              </a:ext>
            </a:extLst>
          </p:cNvPr>
          <p:cNvSpPr/>
          <p:nvPr/>
        </p:nvSpPr>
        <p:spPr>
          <a:xfrm>
            <a:off x="356467" y="4175123"/>
            <a:ext cx="2232000" cy="576000"/>
          </a:xfrm>
          <a:prstGeom prst="rect">
            <a:avLst/>
          </a:prstGeom>
          <a:solidFill>
            <a:srgbClr val="B3C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 dirty="0"/>
          </a:p>
        </p:txBody>
      </p:sp>
      <p:sp>
        <p:nvSpPr>
          <p:cNvPr id="9" name="Textfeld 8"/>
          <p:cNvSpPr txBox="1"/>
          <p:nvPr/>
        </p:nvSpPr>
        <p:spPr>
          <a:xfrm>
            <a:off x="705789" y="4245192"/>
            <a:ext cx="1334275" cy="297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00" b="1" dirty="0"/>
              <a:t>Energie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08666952-DA3B-4A07-AFE4-35D4D1E4EEF4}"/>
              </a:ext>
            </a:extLst>
          </p:cNvPr>
          <p:cNvSpPr/>
          <p:nvPr/>
        </p:nvSpPr>
        <p:spPr>
          <a:xfrm>
            <a:off x="2682875" y="4173960"/>
            <a:ext cx="2224677" cy="576000"/>
          </a:xfrm>
          <a:prstGeom prst="rect">
            <a:avLst/>
          </a:prstGeom>
          <a:solidFill>
            <a:srgbClr val="B3C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 dirty="0"/>
          </a:p>
        </p:txBody>
      </p:sp>
      <p:sp>
        <p:nvSpPr>
          <p:cNvPr id="10" name="Textfeld 9"/>
          <p:cNvSpPr txBox="1"/>
          <p:nvPr/>
        </p:nvSpPr>
        <p:spPr>
          <a:xfrm>
            <a:off x="2945104" y="4245192"/>
            <a:ext cx="1799190" cy="297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00" b="1" dirty="0"/>
              <a:t>Mobilitätssysteme</a:t>
            </a: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EEEF5A1E-2906-4CB9-85EB-78D61B351DEF}"/>
              </a:ext>
            </a:extLst>
          </p:cNvPr>
          <p:cNvSpPr/>
          <p:nvPr/>
        </p:nvSpPr>
        <p:spPr>
          <a:xfrm>
            <a:off x="5004351" y="4165603"/>
            <a:ext cx="2220564" cy="576000"/>
          </a:xfrm>
          <a:prstGeom prst="rect">
            <a:avLst/>
          </a:prstGeom>
          <a:solidFill>
            <a:srgbClr val="B3C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 dirty="0"/>
          </a:p>
        </p:txBody>
      </p:sp>
      <p:sp>
        <p:nvSpPr>
          <p:cNvPr id="11" name="Textfeld 10"/>
          <p:cNvSpPr txBox="1"/>
          <p:nvPr/>
        </p:nvSpPr>
        <p:spPr>
          <a:xfrm>
            <a:off x="5405165" y="4236774"/>
            <a:ext cx="1412100" cy="297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00" b="1" dirty="0"/>
              <a:t>Materialien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FD35E451-6D44-42F6-B272-7CA2376C88E5}"/>
              </a:ext>
            </a:extLst>
          </p:cNvPr>
          <p:cNvSpPr/>
          <p:nvPr/>
        </p:nvSpPr>
        <p:spPr>
          <a:xfrm>
            <a:off x="1504276" y="5703668"/>
            <a:ext cx="2219172" cy="540000"/>
          </a:xfrm>
          <a:prstGeom prst="rect">
            <a:avLst/>
          </a:prstGeom>
          <a:solidFill>
            <a:srgbClr val="B3C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 dirty="0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C326AC19-02BA-4F1B-A75B-7FDD619961C4}"/>
              </a:ext>
            </a:extLst>
          </p:cNvPr>
          <p:cNvSpPr/>
          <p:nvPr/>
        </p:nvSpPr>
        <p:spPr>
          <a:xfrm>
            <a:off x="9605082" y="4165603"/>
            <a:ext cx="2207319" cy="576000"/>
          </a:xfrm>
          <a:prstGeom prst="rect">
            <a:avLst/>
          </a:prstGeom>
          <a:solidFill>
            <a:srgbClr val="B3C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 dirty="0"/>
          </a:p>
        </p:txBody>
      </p:sp>
      <p:sp>
        <p:nvSpPr>
          <p:cNvPr id="13" name="Textfeld 12"/>
          <p:cNvSpPr txBox="1"/>
          <p:nvPr/>
        </p:nvSpPr>
        <p:spPr>
          <a:xfrm>
            <a:off x="9738298" y="4245192"/>
            <a:ext cx="2026119" cy="297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00" b="1" dirty="0"/>
              <a:t>Mensch und Technik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578087" y="5763990"/>
            <a:ext cx="2016559" cy="297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00" b="1" dirty="0"/>
              <a:t>Klima und Umwelt</a:t>
            </a:r>
          </a:p>
        </p:txBody>
      </p:sp>
      <p:pic>
        <p:nvPicPr>
          <p:cNvPr id="65" name="Grafik 64">
            <a:extLst>
              <a:ext uri="{FF2B5EF4-FFF2-40B4-BE49-F238E27FC236}">
                <a16:creationId xmlns:a16="http://schemas.microsoft.com/office/drawing/2014/main" id="{DC7774B4-1885-4395-9FEF-89FC7D42826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9076" y="4900203"/>
            <a:ext cx="2236135" cy="1161240"/>
          </a:xfrm>
          <a:prstGeom prst="rect">
            <a:avLst/>
          </a:prstGeom>
        </p:spPr>
      </p:pic>
      <p:sp>
        <p:nvSpPr>
          <p:cNvPr id="67" name="Rechteck 66">
            <a:extLst>
              <a:ext uri="{FF2B5EF4-FFF2-40B4-BE49-F238E27FC236}">
                <a16:creationId xmlns:a16="http://schemas.microsoft.com/office/drawing/2014/main" id="{23DD25F8-B85E-4A8E-8AE8-FC27B60C1125}"/>
              </a:ext>
            </a:extLst>
          </p:cNvPr>
          <p:cNvSpPr/>
          <p:nvPr/>
        </p:nvSpPr>
        <p:spPr>
          <a:xfrm>
            <a:off x="8569076" y="5701568"/>
            <a:ext cx="2232000" cy="540000"/>
          </a:xfrm>
          <a:prstGeom prst="rect">
            <a:avLst/>
          </a:prstGeom>
          <a:solidFill>
            <a:srgbClr val="B3C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00" b="1" dirty="0">
                <a:solidFill>
                  <a:schemeClr val="tx1"/>
                </a:solidFill>
                <a:cs typeface="Arial"/>
              </a:rPr>
              <a:t>Gesundheitstechnologien</a:t>
            </a:r>
          </a:p>
        </p:txBody>
      </p:sp>
    </p:spTree>
    <p:extLst>
      <p:ext uri="{BB962C8B-B14F-4D97-AF65-F5344CB8AC3E}">
        <p14:creationId xmlns:p14="http://schemas.microsoft.com/office/powerpoint/2010/main" val="563479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14.10.2024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9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000" y="360000"/>
            <a:ext cx="9156078" cy="468245"/>
          </a:xfrm>
        </p:spPr>
        <p:txBody>
          <a:bodyPr/>
          <a:lstStyle/>
          <a:p>
            <a:pPr marL="16928"/>
            <a:r>
              <a:rPr lang="de-DE" kern="0" dirty="0"/>
              <a:t>Profilschärfende Themen </a:t>
            </a:r>
            <a:r>
              <a:rPr lang="de-DE" kern="0" spc="-7" dirty="0"/>
              <a:t>am </a:t>
            </a:r>
            <a:r>
              <a:rPr lang="de-DE" kern="0" spc="-80" dirty="0"/>
              <a:t>KIT:</a:t>
            </a:r>
            <a:r>
              <a:rPr lang="de-DE" kern="0" spc="-93" dirty="0"/>
              <a:t> </a:t>
            </a:r>
            <a:r>
              <a:rPr lang="de-DE" kern="0" dirty="0"/>
              <a:t>Energie</a:t>
            </a:r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" y="1770678"/>
            <a:ext cx="12188013" cy="4558316"/>
          </a:xfrm>
        </p:spPr>
      </p:pic>
      <p:sp>
        <p:nvSpPr>
          <p:cNvPr id="7" name="object 7"/>
          <p:cNvSpPr txBox="1"/>
          <p:nvPr/>
        </p:nvSpPr>
        <p:spPr>
          <a:xfrm>
            <a:off x="2729476" y="2611450"/>
            <a:ext cx="3262555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>
              <a:lnSpc>
                <a:spcPts val="2572"/>
              </a:lnSpc>
            </a:pPr>
            <a:r>
              <a:rPr lang="de-DE" b="1" dirty="0">
                <a:solidFill>
                  <a:srgbClr val="414042"/>
                </a:solidFill>
                <a:latin typeface="Arial"/>
                <a:cs typeface="Arial"/>
              </a:rPr>
              <a:t>Energiebereitstellung</a:t>
            </a:r>
            <a:endParaRPr dirty="0">
              <a:latin typeface="Arial"/>
              <a:cs typeface="Arial"/>
            </a:endParaRPr>
          </a:p>
        </p:txBody>
      </p:sp>
      <p:sp>
        <p:nvSpPr>
          <p:cNvPr id="9" name="object 8"/>
          <p:cNvSpPr txBox="1"/>
          <p:nvPr/>
        </p:nvSpPr>
        <p:spPr>
          <a:xfrm>
            <a:off x="7950022" y="5668278"/>
            <a:ext cx="296326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484" marR="6771" indent="-339403"/>
            <a:r>
              <a:rPr b="1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Energiespeicherung</a:t>
            </a:r>
            <a:r>
              <a:rPr b="1" dirty="0">
                <a:solidFill>
                  <a:schemeClr val="bg2">
                    <a:lumMod val="25000"/>
                  </a:schemeClr>
                </a:solidFill>
                <a:cs typeface="Arial"/>
              </a:rPr>
              <a:t>  </a:t>
            </a:r>
            <a:endParaRPr dirty="0">
              <a:solidFill>
                <a:schemeClr val="bg2">
                  <a:lumMod val="25000"/>
                </a:schemeClr>
              </a:solidFill>
              <a:cs typeface="Arial"/>
            </a:endParaRPr>
          </a:p>
        </p:txBody>
      </p:sp>
      <p:sp>
        <p:nvSpPr>
          <p:cNvPr id="10" name="object 4"/>
          <p:cNvSpPr txBox="1"/>
          <p:nvPr/>
        </p:nvSpPr>
        <p:spPr>
          <a:xfrm>
            <a:off x="8824016" y="2967237"/>
            <a:ext cx="3775815" cy="3692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b="1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Energienutzung</a:t>
            </a:r>
            <a:endParaRPr dirty="0">
              <a:solidFill>
                <a:schemeClr val="bg2">
                  <a:lumMod val="25000"/>
                </a:schemeClr>
              </a:solidFill>
              <a:cs typeface="Arial"/>
            </a:endParaRPr>
          </a:p>
        </p:txBody>
      </p:sp>
      <p:sp>
        <p:nvSpPr>
          <p:cNvPr id="13" name="object 6"/>
          <p:cNvSpPr txBox="1"/>
          <p:nvPr/>
        </p:nvSpPr>
        <p:spPr>
          <a:xfrm>
            <a:off x="3661390" y="4886357"/>
            <a:ext cx="3320449" cy="3692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b="1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Energie</a:t>
            </a:r>
            <a:r>
              <a:rPr lang="de-DE" b="1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verteilung</a:t>
            </a:r>
            <a:endParaRPr dirty="0">
              <a:solidFill>
                <a:schemeClr val="bg2">
                  <a:lumMod val="25000"/>
                </a:schemeClr>
              </a:solidFill>
              <a:cs typeface="Arial"/>
            </a:endParaRPr>
          </a:p>
        </p:txBody>
      </p:sp>
      <p:sp>
        <p:nvSpPr>
          <p:cNvPr id="14" name="object 9"/>
          <p:cNvSpPr txBox="1"/>
          <p:nvPr/>
        </p:nvSpPr>
        <p:spPr>
          <a:xfrm>
            <a:off x="1311626" y="4578421"/>
            <a:ext cx="833709" cy="2051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8"/>
            <a:r>
              <a:rPr sz="1333" b="1" spc="40" dirty="0">
                <a:solidFill>
                  <a:schemeClr val="bg1"/>
                </a:solidFill>
                <a:latin typeface="Arial"/>
                <a:cs typeface="Arial"/>
              </a:rPr>
              <a:t>ENERGIE</a:t>
            </a:r>
            <a:endParaRPr sz="1333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E09093E-6E00-475C-B5CB-1FCFB0E1F923}"/>
              </a:ext>
            </a:extLst>
          </p:cNvPr>
          <p:cNvSpPr/>
          <p:nvPr/>
        </p:nvSpPr>
        <p:spPr>
          <a:xfrm>
            <a:off x="5992031" y="3836957"/>
            <a:ext cx="4160455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72"/>
              </a:lnSpc>
            </a:pPr>
            <a:r>
              <a:rPr lang="de-DE" b="1" dirty="0">
                <a:solidFill>
                  <a:schemeClr val="bg2">
                    <a:lumMod val="25000"/>
                  </a:schemeClr>
                </a:solidFill>
                <a:cs typeface="Arial"/>
              </a:rPr>
              <a:t>System und Nachhaltigkeit</a:t>
            </a:r>
            <a:endParaRPr lang="de-DE" dirty="0">
              <a:solidFill>
                <a:schemeClr val="bg2">
                  <a:lumMod val="25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6843172"/>
      </p:ext>
    </p:extLst>
  </p:cSld>
  <p:clrMapOvr>
    <a:masterClrMapping/>
  </p:clrMapOvr>
</p:sld>
</file>

<file path=ppt/theme/theme1.xml><?xml version="1.0" encoding="utf-8"?>
<a:theme xmlns:a="http://schemas.openxmlformats.org/drawingml/2006/main" name="Folienmaster_Fächer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2.xml><?xml version="1.0" encoding="utf-8"?>
<a:theme xmlns:a="http://schemas.openxmlformats.org/drawingml/2006/main" name="Folienmaster_Form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3.xml><?xml version="1.0" encoding="utf-8"?>
<a:theme xmlns:a="http://schemas.openxmlformats.org/drawingml/2006/main" name="Folienmaster_Punkte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Design1</Template>
  <TotalTime>0</TotalTime>
  <Words>3024</Words>
  <Application>Microsoft Office PowerPoint</Application>
  <PresentationFormat>Breitbild</PresentationFormat>
  <Paragraphs>803</Paragraphs>
  <Slides>68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68</vt:i4>
      </vt:variant>
    </vt:vector>
  </HeadingPairs>
  <TitlesOfParts>
    <vt:vector size="76" baseType="lpstr">
      <vt:lpstr>굴림</vt:lpstr>
      <vt:lpstr>Arial</vt:lpstr>
      <vt:lpstr>Calibri</vt:lpstr>
      <vt:lpstr>Times New Roman</vt:lpstr>
      <vt:lpstr>Wingdings</vt:lpstr>
      <vt:lpstr>Folienmaster_Fächer</vt:lpstr>
      <vt:lpstr>Folienmaster_Form</vt:lpstr>
      <vt:lpstr>Folienmaster_Punkte</vt:lpstr>
      <vt:lpstr>PowerPoint-Präsentation</vt:lpstr>
      <vt:lpstr>PowerPoint-Präsentation</vt:lpstr>
      <vt:lpstr>Zahlen und Fakten 2023</vt:lpstr>
      <vt:lpstr>PowerPoint-Präsentation</vt:lpstr>
      <vt:lpstr>Das KIT steht für Tradition und Zukunft</vt:lpstr>
      <vt:lpstr>KIT wieder exzellent – Titel zurückerobert</vt:lpstr>
      <vt:lpstr>Die Wissenschaftsorganisation des KIT</vt:lpstr>
      <vt:lpstr>Forschungsprofil des KIT</vt:lpstr>
      <vt:lpstr>Profilschärfende Themen am KIT: Energie</vt:lpstr>
      <vt:lpstr>Profilschärfende Themen am KIT: Mobilität</vt:lpstr>
      <vt:lpstr>Profilschärfende Themen am KIT: Information</vt:lpstr>
      <vt:lpstr>Große Forschungsinfrastrukturen am KIT</vt:lpstr>
      <vt:lpstr>Die Helmholtz-Gemeinschaft Deutscher Forschungszentren e.V.</vt:lpstr>
      <vt:lpstr>Forschungsorientierte Lehre am KIT</vt:lpstr>
      <vt:lpstr>Nachwuchsförderung am KIT</vt:lpstr>
      <vt:lpstr>Folienpool</vt:lpstr>
      <vt:lpstr>Internationale Dimension</vt:lpstr>
      <vt:lpstr>PowerPoint-Präsentation</vt:lpstr>
      <vt:lpstr>Eucor – The European Campus Fünf Partneruniversitäten</vt:lpstr>
      <vt:lpstr>Starke Position im internationalen Wettbewerb</vt:lpstr>
      <vt:lpstr>Das KIT in der Allianz TU9</vt:lpstr>
      <vt:lpstr>Die Aufbauorganisation des KIT</vt:lpstr>
      <vt:lpstr>Disziplinäre Breite und Profilbildung:  KIT-Fakultäten</vt:lpstr>
      <vt:lpstr>Disziplinäre Breite und Interdisziplinarität   der Bereiche: Helmholtz-Programme</vt:lpstr>
      <vt:lpstr>Schaufenster der Forschung:   Vernetzung in den KIT-Zentren</vt:lpstr>
      <vt:lpstr>Das KIT – Exzellente Forschung, ausgezeichnete Lehre und Motor für Innovationen</vt:lpstr>
      <vt:lpstr>KIT – Die Forschungsuniversität  in der Helmholtz-Gemeinschaft</vt:lpstr>
      <vt:lpstr>Bereiche</vt:lpstr>
      <vt:lpstr>Bereich I: Biologie, Chemie und Verfahrenstechnik</vt:lpstr>
      <vt:lpstr>Bereich II: Informatik, Wirtschaft und Gesellschaft</vt:lpstr>
      <vt:lpstr>Bereich III: Maschinenbau und Elektrotechnik</vt:lpstr>
      <vt:lpstr>Bereich IV: Natürliche und gebaute Umwelt</vt:lpstr>
      <vt:lpstr>Bereich V: Physik und Mathematik</vt:lpstr>
      <vt:lpstr>Forschungsinfrastrukturen</vt:lpstr>
      <vt:lpstr>Akustik-Allrad-Rollen-Prüfstand</vt:lpstr>
      <vt:lpstr>Carbon Cycle Lab</vt:lpstr>
      <vt:lpstr>Energy Lab 2.0</vt:lpstr>
      <vt:lpstr>Hochleistungsrechner (HoreKa)</vt:lpstr>
      <vt:lpstr>Gesamtfahrzeugprüfstand</vt:lpstr>
      <vt:lpstr>Grid Computing Centre Karlsruhe (GridKa)</vt:lpstr>
      <vt:lpstr>KARA Synchrotron Radiation Facility</vt:lpstr>
      <vt:lpstr>Karlsruhe Nano Micro Facility (KNMFi)</vt:lpstr>
      <vt:lpstr>Karlsruher Forschungsfabrik</vt:lpstr>
      <vt:lpstr>Karlsruhe Tritium Neutrino Experiment</vt:lpstr>
      <vt:lpstr>Kernfusion – Tritium Labor Karlsruhe</vt:lpstr>
      <vt:lpstr>Reallabore: Wissenschaft  und Gesellschaft zusammenbringen</vt:lpstr>
      <vt:lpstr>Theodor-Rehbock-Flussbaulaboratorium</vt:lpstr>
      <vt:lpstr>Wolkenkammer AIDA</vt:lpstr>
      <vt:lpstr>Forschung und Innovation am KIT</vt:lpstr>
      <vt:lpstr>Entwicklung zum KIT und KIT 2.0</vt:lpstr>
      <vt:lpstr>Die Gründung des KIT 2009 war der mutigste Schritt in der deutschen Wissenschaftslandschaft</vt:lpstr>
      <vt:lpstr>Der lange Weg hin zum zweiten  KIT-Weiterentwicklungsgesetz (KIT 2.0)</vt:lpstr>
      <vt:lpstr>Mit dem 2. KIT-Weiterentwicklungsgesetz werden bestehende Trennungen weitgehend aufgehoben</vt:lpstr>
      <vt:lpstr>Helmholtz-Gemeinschaft</vt:lpstr>
      <vt:lpstr>Forschungsbereiche der Helmholtz-Gemeinschaft:  Beteiligung und Anteile des KIT</vt:lpstr>
      <vt:lpstr>Strategische Ausbauinvestitionen der Helmholtz-  Gemeinschaft mit Beteiligung des KIT</vt:lpstr>
      <vt:lpstr>Dachstrategie KIT2025</vt:lpstr>
      <vt:lpstr>Die Dachstrategie KIT 2025 umfasst Ziele und  Maßnahmen in zehn Handlungsfeldern</vt:lpstr>
      <vt:lpstr>Mission: KIT – Die Forschungsuniversität  in der Helmholtz-Gemeinschaft</vt:lpstr>
      <vt:lpstr>Forschung: Richtung Spitzenplatz in Europa streben</vt:lpstr>
      <vt:lpstr>Lehre: Forschungsorientiert Lehren  und forschend Lernen</vt:lpstr>
      <vt:lpstr>Transfer: Beitrag zum gesellschaftlichen Auftrag des KIT, umfasst Wissens- und Technologietransfer</vt:lpstr>
      <vt:lpstr>Die Zukunft aktiv gestalten:  Wissenschaftlicher Nachwuchs</vt:lpstr>
      <vt:lpstr>Zentrale Administration und technische Infrastruktur:  Dienstleistung für Forschung, Lehre und Innovation</vt:lpstr>
      <vt:lpstr>Governance: Das KIT, die Forschungsuniversität in der Helmholtz-Gemeinschaft</vt:lpstr>
      <vt:lpstr>Internationalität am KIT aktiv und  gemeinsam gestalten </vt:lpstr>
      <vt:lpstr>Digitalisierung:  Der digitale Wandel wird am KIT aktiv gestaltet</vt:lpstr>
      <vt:lpstr>Nachhaltigkeit: Das KIT leistet bedeutende Beiträge zur nachhaltigen Transformation der Gesellschaft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 über das KIT</dc:title>
  <dc:creator>Franzi</dc:creator>
  <cp:lastModifiedBy>Hoffmann, Joachim (STS)</cp:lastModifiedBy>
  <cp:revision>160</cp:revision>
  <dcterms:created xsi:type="dcterms:W3CDTF">2017-12-07T14:50:50Z</dcterms:created>
  <dcterms:modified xsi:type="dcterms:W3CDTF">2024-10-14T08:23:03Z</dcterms:modified>
</cp:coreProperties>
</file>